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6858000" cx="12192000"/>
  <p:notesSz cx="6858000" cy="9144000"/>
  <p:embeddedFontLst>
    <p:embeddedFont>
      <p:font typeface="Arial Narrow"/>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5" roundtripDataSignature="AMtx7mj4ECu3RaBcSFZUWq50KPMLTgmJU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rialNarrow-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ArialNarrow-italic.fntdata"/><Relationship Id="rId10" Type="http://schemas.openxmlformats.org/officeDocument/2006/relationships/slide" Target="slides/slide6.xml"/><Relationship Id="rId32" Type="http://schemas.openxmlformats.org/officeDocument/2006/relationships/font" Target="fonts/ArialNarrow-bold.fntdata"/><Relationship Id="rId13" Type="http://schemas.openxmlformats.org/officeDocument/2006/relationships/slide" Target="slides/slide9.xml"/><Relationship Id="rId35" Type="http://customschemas.google.com/relationships/presentationmetadata" Target="metadata"/><Relationship Id="rId12" Type="http://schemas.openxmlformats.org/officeDocument/2006/relationships/slide" Target="slides/slide8.xml"/><Relationship Id="rId34" Type="http://schemas.openxmlformats.org/officeDocument/2006/relationships/font" Target="fonts/ArialNarrow-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US" sz="1400" u="none" cap="none" strike="noStrike">
                <a:latin typeface="Times New Roman"/>
                <a:ea typeface="Times New Roman"/>
                <a:cs typeface="Times New Roman"/>
                <a:sym typeface="Times New Roman"/>
              </a:rPr>
              <a:t>‹#›</a:t>
            </a:fld>
            <a:endParaRPr b="0" i="0" sz="1400" u="none" cap="none" strike="noStrike">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1: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5" name="Google Shape;65;p1: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
        <p:nvSpPr>
          <p:cNvPr id="66" name="Google Shape;66;p1: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latin typeface="Times New Roman"/>
                <a:ea typeface="Times New Roman"/>
                <a:cs typeface="Times New Roman"/>
                <a:sym typeface="Times New Roman"/>
              </a:rPr>
              <a:t>‹#›</a:t>
            </a:fld>
            <a:endParaRPr b="0" i="0" sz="1200" u="none" cap="none" strike="noStrike">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114e680810_1_2: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1" name="Google Shape;161;g2114e680810_1_2: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62" name="Google Shape;162;g2114e680810_1_2: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0" name="Google Shape;170;p8: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71" name="Google Shape;171;p8: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117430d795_0_11: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1" name="Google Shape;181;g2117430d795_0_11: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82" name="Google Shape;182;g2117430d795_0_11: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9: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0" name="Google Shape;190;p9: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91" name="Google Shape;191;p9: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0: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3" name="Google Shape;223;p10: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24" name="Google Shape;224;p10: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112f12c695_1_53: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2" name="Google Shape;232;g2112f12c695_1_53: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33" name="Google Shape;233;g2112f12c695_1_53: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7" name="Google Shape;247;p11: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48" name="Google Shape;248;p11: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118909231c_0_0: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6" name="Google Shape;256;g2118909231c_0_0: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57" name="Google Shape;257;g2118909231c_0_0: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2: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6" name="Google Shape;266;p12: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67" name="Google Shape;267;p12: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4: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5" name="Google Shape;275;p14: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76" name="Google Shape;276;p14: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2: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6" name="Google Shape;76;p2: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77" name="Google Shape;77;p2: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5: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4" name="Google Shape;284;p15: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85" name="Google Shape;285;p15: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112f12c695_1_13: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5" name="Google Shape;295;g2112f12c695_1_13: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296" name="Google Shape;296;g2112f12c695_1_13: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6: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8" name="Google Shape;308;p16: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309" name="Google Shape;309;p16: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112f12c695_0_16: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3" name="Google Shape;333;g2112f12c695_0_16: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334" name="Google Shape;334;g2112f12c695_0_16: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8: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0" name="Google Shape;350;p18: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351" name="Google Shape;351;p18: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9: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8" name="Google Shape;358;p19: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359" name="Google Shape;359;p19: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2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66" name="Google Shape;366;p2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3: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9" name="Google Shape;89;p3: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90" name="Google Shape;90;p3: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4: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7" name="Google Shape;97;p4: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98" name="Google Shape;98;p4: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0" name="Google Shape;110;p5: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11" name="Google Shape;111;p5: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11140a8468_1_2: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9" name="Google Shape;119;g211140a8468_1_2: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20" name="Google Shape;120;g211140a8468_1_2: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7: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4" name="Google Shape;134;p7: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35" name="Google Shape;135;p7: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685800" y="1143000"/>
            <a:ext cx="5486040" cy="308592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2" name="Google Shape;142;p6:notes"/>
          <p:cNvSpPr txBox="1"/>
          <p:nvPr>
            <p:ph idx="1" type="body"/>
          </p:nvPr>
        </p:nvSpPr>
        <p:spPr>
          <a:xfrm>
            <a:off x="685800" y="4400640"/>
            <a:ext cx="548604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43" name="Google Shape;143;p6: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117430d795_9_1:notes"/>
          <p:cNvSpPr/>
          <p:nvPr>
            <p:ph idx="2" type="sldImg"/>
          </p:nvPr>
        </p:nvSpPr>
        <p:spPr>
          <a:xfrm>
            <a:off x="685800" y="1143000"/>
            <a:ext cx="5486100" cy="30858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0" name="Google Shape;150;g2117430d795_9_1:notes"/>
          <p:cNvSpPr txBox="1"/>
          <p:nvPr>
            <p:ph idx="1" type="body"/>
          </p:nvPr>
        </p:nvSpPr>
        <p:spPr>
          <a:xfrm>
            <a:off x="685800" y="4400640"/>
            <a:ext cx="5486100" cy="3600000"/>
          </a:xfrm>
          <a:prstGeom prst="rect">
            <a:avLst/>
          </a:prstGeom>
          <a:noFill/>
          <a:ln>
            <a:noFill/>
          </a:ln>
        </p:spPr>
        <p:txBody>
          <a:bodyPr anchorCtr="0" anchor="t" bIns="0" lIns="0" spcFirstLastPara="1" rIns="0" wrap="square" tIns="0">
            <a:noAutofit/>
          </a:bodyPr>
          <a:lstStyle/>
          <a:p>
            <a:pPr indent="-216000" lvl="0" marL="216000" rtl="0" algn="l">
              <a:lnSpc>
                <a:spcPct val="100000"/>
              </a:lnSpc>
              <a:spcBef>
                <a:spcPts val="0"/>
              </a:spcBef>
              <a:spcAft>
                <a:spcPts val="0"/>
              </a:spcAft>
              <a:buNone/>
            </a:pPr>
            <a:r>
              <a:t/>
            </a:r>
            <a:endParaRPr b="0" sz="2000" strike="noStrike">
              <a:latin typeface="Arial"/>
              <a:ea typeface="Arial"/>
              <a:cs typeface="Arial"/>
              <a:sym typeface="Arial"/>
            </a:endParaRPr>
          </a:p>
        </p:txBody>
      </p:sp>
      <p:sp>
        <p:nvSpPr>
          <p:cNvPr id="151" name="Google Shape;151;g2117430d795_9_1:notes"/>
          <p:cNvSpPr txBox="1"/>
          <p:nvPr/>
        </p:nvSpPr>
        <p:spPr>
          <a:xfrm>
            <a:off x="3884760" y="8685360"/>
            <a:ext cx="2971500" cy="458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lang="en-US" sz="1200" strike="noStrike">
                <a:latin typeface="Times New Roman"/>
                <a:ea typeface="Times New Roman"/>
                <a:cs typeface="Times New Roman"/>
                <a:sym typeface="Times New Roman"/>
              </a:rPr>
              <a:t>‹#›</a:t>
            </a:fld>
            <a:endParaRPr b="0" sz="1200" strike="noStrike">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5" name="Shape 15"/>
        <p:cNvGrpSpPr/>
        <p:nvPr/>
      </p:nvGrpSpPr>
      <p:grpSpPr>
        <a:xfrm>
          <a:off x="0" y="0"/>
          <a:ext cx="0" cy="0"/>
          <a:chOff x="0" y="0"/>
          <a:chExt cx="0" cy="0"/>
        </a:xfrm>
      </p:grpSpPr>
      <p:sp>
        <p:nvSpPr>
          <p:cNvPr id="16" name="Google Shape;16;p24"/>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4"/>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5" name="Shape 45"/>
        <p:cNvGrpSpPr/>
        <p:nvPr/>
      </p:nvGrpSpPr>
      <p:grpSpPr>
        <a:xfrm>
          <a:off x="0" y="0"/>
          <a:ext cx="0" cy="0"/>
          <a:chOff x="0" y="0"/>
          <a:chExt cx="0" cy="0"/>
        </a:xfrm>
      </p:grpSpPr>
      <p:sp>
        <p:nvSpPr>
          <p:cNvPr id="46" name="Google Shape;46;p33"/>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3"/>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33"/>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9" name="Shape 49"/>
        <p:cNvGrpSpPr/>
        <p:nvPr/>
      </p:nvGrpSpPr>
      <p:grpSpPr>
        <a:xfrm>
          <a:off x="0" y="0"/>
          <a:ext cx="0" cy="0"/>
          <a:chOff x="0" y="0"/>
          <a:chExt cx="0" cy="0"/>
        </a:xfrm>
      </p:grpSpPr>
      <p:sp>
        <p:nvSpPr>
          <p:cNvPr id="50" name="Google Shape;50;p34"/>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4"/>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34"/>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34"/>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34"/>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5" name="Shape 55"/>
        <p:cNvGrpSpPr/>
        <p:nvPr/>
      </p:nvGrpSpPr>
      <p:grpSpPr>
        <a:xfrm>
          <a:off x="0" y="0"/>
          <a:ext cx="0" cy="0"/>
          <a:chOff x="0" y="0"/>
          <a:chExt cx="0" cy="0"/>
        </a:xfrm>
      </p:grpSpPr>
      <p:sp>
        <p:nvSpPr>
          <p:cNvPr id="56" name="Google Shape;56;p35"/>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5"/>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35"/>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35"/>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35"/>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35"/>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35"/>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 name="Shape 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9" name="Shape 19"/>
        <p:cNvGrpSpPr/>
        <p:nvPr/>
      </p:nvGrpSpPr>
      <p:grpSpPr>
        <a:xfrm>
          <a:off x="0" y="0"/>
          <a:ext cx="0" cy="0"/>
          <a:chOff x="0" y="0"/>
          <a:chExt cx="0" cy="0"/>
        </a:xfrm>
      </p:grpSpPr>
      <p:sp>
        <p:nvSpPr>
          <p:cNvPr id="20" name="Google Shape;20;p26"/>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6"/>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2" name="Shape 22"/>
        <p:cNvGrpSpPr/>
        <p:nvPr/>
      </p:nvGrpSpPr>
      <p:grpSpPr>
        <a:xfrm>
          <a:off x="0" y="0"/>
          <a:ext cx="0" cy="0"/>
          <a:chOff x="0" y="0"/>
          <a:chExt cx="0" cy="0"/>
        </a:xfrm>
      </p:grpSpPr>
      <p:sp>
        <p:nvSpPr>
          <p:cNvPr id="23" name="Google Shape;23;p27"/>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7"/>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5" name="Google Shape;25;p27"/>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28"/>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8" name="Shape 28"/>
        <p:cNvGrpSpPr/>
        <p:nvPr/>
      </p:nvGrpSpPr>
      <p:grpSpPr>
        <a:xfrm>
          <a:off x="0" y="0"/>
          <a:ext cx="0" cy="0"/>
          <a:chOff x="0" y="0"/>
          <a:chExt cx="0" cy="0"/>
        </a:xfrm>
      </p:grpSpPr>
      <p:sp>
        <p:nvSpPr>
          <p:cNvPr id="29" name="Google Shape;29;p29"/>
          <p:cNvSpPr txBox="1"/>
          <p:nvPr>
            <p:ph idx="1" type="subTitle"/>
          </p:nvPr>
        </p:nvSpPr>
        <p:spPr>
          <a:xfrm>
            <a:off x="1523880" y="1122480"/>
            <a:ext cx="9143640" cy="1106676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30"/>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0"/>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30"/>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30"/>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31"/>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1"/>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31"/>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31"/>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32"/>
          <p:cNvSpPr txBox="1"/>
          <p:nvPr>
            <p:ph type="title"/>
          </p:nvPr>
        </p:nvSpPr>
        <p:spPr>
          <a:xfrm>
            <a:off x="1523880" y="1122480"/>
            <a:ext cx="9143640" cy="23871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2"/>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32"/>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 name="Google Shape;44;p32"/>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1523880" y="1122480"/>
            <a:ext cx="9143640" cy="23871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23"/>
          <p:cNvSpPr txBox="1"/>
          <p:nvPr>
            <p:ph idx="10" type="dt"/>
          </p:nvPr>
        </p:nvSpPr>
        <p:spPr>
          <a:xfrm>
            <a:off x="838080" y="6356520"/>
            <a:ext cx="27428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2" name="Google Shape;12;p23"/>
          <p:cNvSpPr txBox="1"/>
          <p:nvPr>
            <p:ph idx="11" type="ftr"/>
          </p:nvPr>
        </p:nvSpPr>
        <p:spPr>
          <a:xfrm>
            <a:off x="4038480" y="6356520"/>
            <a:ext cx="411444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3" name="Google Shape;13;p23"/>
          <p:cNvSpPr txBox="1"/>
          <p:nvPr>
            <p:ph idx="12" type="sldNum"/>
          </p:nvPr>
        </p:nvSpPr>
        <p:spPr>
          <a:xfrm>
            <a:off x="8610480" y="6356520"/>
            <a:ext cx="274284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1pPr>
            <a:lvl2pPr indent="0" lvl="1"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2pPr>
            <a:lvl3pPr indent="0" lvl="2"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3pPr>
            <a:lvl4pPr indent="0" lvl="3"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4pPr>
            <a:lvl5pPr indent="0" lvl="4"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5pPr>
            <a:lvl6pPr indent="0" lvl="5"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6pPr>
            <a:lvl7pPr indent="0" lvl="6"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7pPr>
            <a:lvl8pPr indent="0" lvl="7"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8pPr>
            <a:lvl9pPr indent="0" lvl="8" marL="0" marR="0" rtl="0" algn="r">
              <a:lnSpc>
                <a:spcPct val="100000"/>
              </a:lnSpc>
              <a:spcBef>
                <a:spcPts val="0"/>
              </a:spcBef>
              <a:buNone/>
              <a:defRPr b="0" i="0" sz="1200" u="none" cap="none" strike="noStrike">
                <a:solidFill>
                  <a:srgbClr val="8B8B8B"/>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
        <p:nvSpPr>
          <p:cNvPr id="14" name="Google Shape;14;p23"/>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23.png"/><Relationship Id="rId5" Type="http://schemas.openxmlformats.org/officeDocument/2006/relationships/image" Target="../media/image33.png"/><Relationship Id="rId6" Type="http://schemas.openxmlformats.org/officeDocument/2006/relationships/image" Target="../media/image24.png"/><Relationship Id="rId7" Type="http://schemas.openxmlformats.org/officeDocument/2006/relationships/image" Target="../media/image22.png"/><Relationship Id="rId8"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0.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9.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2.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9.png"/><Relationship Id="rId4" Type="http://schemas.openxmlformats.org/officeDocument/2006/relationships/image" Target="../media/image27.png"/><Relationship Id="rId9" Type="http://schemas.openxmlformats.org/officeDocument/2006/relationships/image" Target="../media/image18.png"/><Relationship Id="rId5" Type="http://schemas.openxmlformats.org/officeDocument/2006/relationships/image" Target="../media/image32.png"/><Relationship Id="rId6" Type="http://schemas.openxmlformats.org/officeDocument/2006/relationships/image" Target="../media/image15.png"/><Relationship Id="rId7" Type="http://schemas.openxmlformats.org/officeDocument/2006/relationships/image" Target="../media/image17.png"/><Relationship Id="rId8"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34.png"/><Relationship Id="rId5"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
          <p:cNvSpPr txBox="1"/>
          <p:nvPr/>
        </p:nvSpPr>
        <p:spPr>
          <a:xfrm>
            <a:off x="2920680" y="2068920"/>
            <a:ext cx="6350040" cy="456984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None/>
            </a:pPr>
            <a:r>
              <a:rPr b="0" i="0" lang="en-US" sz="2800" u="none" cap="none" strike="noStrike">
                <a:solidFill>
                  <a:srgbClr val="000000"/>
                </a:solidFill>
                <a:latin typeface="Calibri"/>
                <a:ea typeface="Calibri"/>
                <a:cs typeface="Calibri"/>
                <a:sym typeface="Calibri"/>
              </a:rPr>
              <a:t>Università degli Studi di Padova</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0" i="0" lang="en-US" sz="2800" u="none" cap="none" strike="noStrike">
                <a:solidFill>
                  <a:srgbClr val="000000"/>
                </a:solidFill>
                <a:latin typeface="Calibri"/>
                <a:ea typeface="Calibri"/>
                <a:cs typeface="Calibri"/>
                <a:sym typeface="Calibri"/>
              </a:rPr>
              <a:t>Dipartimento di ingegneria dell’informazione</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0" i="0" lang="en-US" sz="2800" u="none" cap="none" strike="noStrike">
                <a:solidFill>
                  <a:srgbClr val="000000"/>
                </a:solidFill>
                <a:latin typeface="Calibri"/>
                <a:ea typeface="Calibri"/>
                <a:cs typeface="Calibri"/>
                <a:sym typeface="Calibri"/>
              </a:rPr>
              <a:t>Professor: Emanuele Menegatti</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0" i="0" lang="en-US" sz="2800" u="none" cap="none" strike="noStrike">
                <a:solidFill>
                  <a:srgbClr val="000000"/>
                </a:solidFill>
                <a:latin typeface="Calibri"/>
                <a:ea typeface="Calibri"/>
                <a:cs typeface="Calibri"/>
                <a:sym typeface="Calibri"/>
              </a:rPr>
              <a:t>Group members:</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1" i="0" lang="en-US" sz="2800" u="none" cap="none" strike="noStrike">
                <a:solidFill>
                  <a:srgbClr val="000000"/>
                </a:solidFill>
                <a:latin typeface="Calibri"/>
                <a:ea typeface="Calibri"/>
                <a:cs typeface="Calibri"/>
                <a:sym typeface="Calibri"/>
              </a:rPr>
              <a:t>Edoardo Bastianello </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1" lang="en-US" sz="2800">
                <a:latin typeface="Calibri"/>
                <a:ea typeface="Calibri"/>
                <a:cs typeface="Calibri"/>
                <a:sym typeface="Calibri"/>
              </a:rPr>
              <a:t>Stefano Binotto</a:t>
            </a:r>
            <a:endParaRPr b="0" i="0" sz="2800" u="none" cap="none" strike="noStrike">
              <a:latin typeface="Arial"/>
              <a:ea typeface="Arial"/>
              <a:cs typeface="Arial"/>
              <a:sym typeface="Arial"/>
            </a:endParaRPr>
          </a:p>
          <a:p>
            <a:pPr indent="0" lvl="0" marL="0" marR="0" rtl="0" algn="ctr">
              <a:lnSpc>
                <a:spcPct val="90000"/>
              </a:lnSpc>
              <a:spcBef>
                <a:spcPts val="1001"/>
              </a:spcBef>
              <a:spcAft>
                <a:spcPts val="0"/>
              </a:spcAft>
              <a:buNone/>
            </a:pPr>
            <a:r>
              <a:rPr b="1" i="0" lang="en-US" sz="2800" u="none" cap="none" strike="noStrike">
                <a:solidFill>
                  <a:srgbClr val="000000"/>
                </a:solidFill>
                <a:latin typeface="Calibri"/>
                <a:ea typeface="Calibri"/>
                <a:cs typeface="Calibri"/>
                <a:sym typeface="Calibri"/>
              </a:rPr>
              <a:t>Gionata Grotto</a:t>
            </a:r>
            <a:endParaRPr b="0" i="0" sz="2800" u="none" cap="none" strike="noStrike">
              <a:latin typeface="Arial"/>
              <a:ea typeface="Arial"/>
              <a:cs typeface="Arial"/>
              <a:sym typeface="Arial"/>
            </a:endParaRPr>
          </a:p>
        </p:txBody>
      </p:sp>
      <p:pic>
        <p:nvPicPr>
          <p:cNvPr id="70" name="Google Shape;70;p1"/>
          <p:cNvPicPr preferRelativeResize="0"/>
          <p:nvPr/>
        </p:nvPicPr>
        <p:blipFill rotWithShape="1">
          <a:blip r:embed="rId3">
            <a:alphaModFix/>
          </a:blip>
          <a:srcRect b="0" l="0" r="0" t="0"/>
          <a:stretch/>
        </p:blipFill>
        <p:spPr>
          <a:xfrm>
            <a:off x="663480" y="1802880"/>
            <a:ext cx="2037600" cy="936360"/>
          </a:xfrm>
          <a:prstGeom prst="rect">
            <a:avLst/>
          </a:prstGeom>
          <a:noFill/>
          <a:ln>
            <a:noFill/>
          </a:ln>
        </p:spPr>
      </p:pic>
      <p:pic>
        <p:nvPicPr>
          <p:cNvPr id="71" name="Google Shape;71;p1"/>
          <p:cNvPicPr preferRelativeResize="0"/>
          <p:nvPr/>
        </p:nvPicPr>
        <p:blipFill rotWithShape="1">
          <a:blip r:embed="rId4">
            <a:alphaModFix/>
          </a:blip>
          <a:srcRect b="0" l="0" r="0" t="0"/>
          <a:stretch/>
        </p:blipFill>
        <p:spPr>
          <a:xfrm>
            <a:off x="9911520" y="1802880"/>
            <a:ext cx="269640" cy="829800"/>
          </a:xfrm>
          <a:prstGeom prst="rect">
            <a:avLst/>
          </a:prstGeom>
          <a:noFill/>
          <a:ln>
            <a:noFill/>
          </a:ln>
        </p:spPr>
      </p:pic>
      <p:sp>
        <p:nvSpPr>
          <p:cNvPr id="72" name="Google Shape;72;p1"/>
          <p:cNvSpPr/>
          <p:nvPr/>
        </p:nvSpPr>
        <p:spPr>
          <a:xfrm>
            <a:off x="10181520" y="2068920"/>
            <a:ext cx="1238040" cy="55368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900" u="none" cap="none" strike="noStrike">
                <a:solidFill>
                  <a:srgbClr val="C00000"/>
                </a:solidFill>
                <a:latin typeface="Arial Narrow"/>
                <a:ea typeface="Arial Narrow"/>
                <a:cs typeface="Arial Narrow"/>
                <a:sym typeface="Arial Narrow"/>
              </a:rPr>
              <a:t>DIPARTIMENTO</a:t>
            </a:r>
            <a:endParaRPr b="0" i="0" sz="9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US" sz="900" u="none" cap="none" strike="noStrike">
                <a:solidFill>
                  <a:srgbClr val="C00000"/>
                </a:solidFill>
                <a:latin typeface="Arial Narrow"/>
                <a:ea typeface="Arial Narrow"/>
                <a:cs typeface="Arial Narrow"/>
                <a:sym typeface="Arial Narrow"/>
              </a:rPr>
              <a:t>DI INGEGNERIA</a:t>
            </a:r>
            <a:endParaRPr b="0" i="0" sz="9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US" sz="900" u="none" cap="none" strike="noStrike">
                <a:solidFill>
                  <a:srgbClr val="C00000"/>
                </a:solidFill>
                <a:latin typeface="Arial Narrow"/>
                <a:ea typeface="Arial Narrow"/>
                <a:cs typeface="Arial Narrow"/>
                <a:sym typeface="Arial Narrow"/>
              </a:rPr>
              <a:t>DELL’INFORMAZIONE</a:t>
            </a:r>
            <a:endParaRPr b="0" i="0" sz="9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US" sz="800" u="none" cap="none" strike="noStrike">
                <a:solidFill>
                  <a:srgbClr val="000000"/>
                </a:solidFill>
                <a:latin typeface="Arial"/>
                <a:ea typeface="Arial"/>
                <a:cs typeface="Arial"/>
                <a:sym typeface="Arial"/>
              </a:rPr>
              <a:t> </a:t>
            </a:r>
            <a:endParaRPr b="0" i="0" sz="800" u="none" cap="none" strike="noStrike">
              <a:latin typeface="Arial"/>
              <a:ea typeface="Arial"/>
              <a:cs typeface="Arial"/>
              <a:sym typeface="Arial"/>
            </a:endParaRPr>
          </a:p>
        </p:txBody>
      </p:sp>
      <p:sp>
        <p:nvSpPr>
          <p:cNvPr id="73" name="Google Shape;73;p1"/>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a:solidFill>
                  <a:srgbClr val="FFFFFF"/>
                </a:solidFill>
                <a:latin typeface="Calibri"/>
                <a:ea typeface="Calibri"/>
                <a:cs typeface="Calibri"/>
                <a:sym typeface="Calibri"/>
              </a:rPr>
              <a:t>Intelligent </a:t>
            </a:r>
            <a:r>
              <a:rPr b="1" i="0" lang="en-US" sz="4800" u="none" cap="none" strike="noStrike">
                <a:solidFill>
                  <a:srgbClr val="FFFFFF"/>
                </a:solidFill>
                <a:latin typeface="Calibri"/>
                <a:ea typeface="Calibri"/>
                <a:cs typeface="Calibri"/>
                <a:sym typeface="Calibri"/>
              </a:rPr>
              <a:t>Robotics Presentation</a:t>
            </a:r>
            <a:endParaRPr b="0" i="0" sz="48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2114e680810_1_2"/>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2114e680810_1_2"/>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Find the obstacles </a:t>
            </a:r>
            <a:r>
              <a:rPr b="1" lang="en-US" sz="4800">
                <a:solidFill>
                  <a:srgbClr val="FFFFFF"/>
                </a:solidFill>
                <a:latin typeface="Calibri"/>
                <a:ea typeface="Calibri"/>
                <a:cs typeface="Calibri"/>
                <a:sym typeface="Calibri"/>
              </a:rPr>
              <a:t>(2)</a:t>
            </a:r>
            <a:endParaRPr b="0" sz="4800" strike="noStrike">
              <a:solidFill>
                <a:srgbClr val="000000"/>
              </a:solidFill>
              <a:latin typeface="Calibri"/>
              <a:ea typeface="Calibri"/>
              <a:cs typeface="Calibri"/>
              <a:sym typeface="Calibri"/>
            </a:endParaRPr>
          </a:p>
        </p:txBody>
      </p:sp>
      <p:pic>
        <p:nvPicPr>
          <p:cNvPr id="166" name="Google Shape;166;g2114e680810_1_2"/>
          <p:cNvPicPr preferRelativeResize="0"/>
          <p:nvPr/>
        </p:nvPicPr>
        <p:blipFill>
          <a:blip r:embed="rId3">
            <a:alphaModFix/>
          </a:blip>
          <a:stretch>
            <a:fillRect/>
          </a:stretch>
        </p:blipFill>
        <p:spPr>
          <a:xfrm>
            <a:off x="7297650" y="2137600"/>
            <a:ext cx="4467550" cy="4259886"/>
          </a:xfrm>
          <a:prstGeom prst="rect">
            <a:avLst/>
          </a:prstGeom>
          <a:noFill/>
          <a:ln>
            <a:noFill/>
          </a:ln>
        </p:spPr>
      </p:pic>
      <p:sp>
        <p:nvSpPr>
          <p:cNvPr id="167" name="Google Shape;167;g2114e680810_1_2"/>
          <p:cNvSpPr txBox="1"/>
          <p:nvPr/>
        </p:nvSpPr>
        <p:spPr>
          <a:xfrm>
            <a:off x="281750" y="3098588"/>
            <a:ext cx="6697500" cy="2337900"/>
          </a:xfrm>
          <a:prstGeom prst="rect">
            <a:avLst/>
          </a:prstGeom>
          <a:noFill/>
          <a:ln>
            <a:noFill/>
          </a:ln>
        </p:spPr>
        <p:txBody>
          <a:bodyPr anchorCtr="0" anchor="t" bIns="45700" lIns="91425" spcFirstLastPara="1" rIns="91425" wrap="square" tIns="45700">
            <a:normAutofit lnSpcReduction="10000"/>
          </a:bodyPr>
          <a:lstStyle/>
          <a:p>
            <a:pPr indent="-342720" lvl="0" marL="343080" marR="0" rtl="0" algn="just">
              <a:lnSpc>
                <a:spcPct val="90000"/>
              </a:lnSpc>
              <a:spcBef>
                <a:spcPts val="1001"/>
              </a:spcBef>
              <a:spcAft>
                <a:spcPts val="0"/>
              </a:spcAft>
              <a:buClr>
                <a:srgbClr val="000000"/>
              </a:buClr>
              <a:buSzPts val="2400"/>
              <a:buFont typeface="Arial"/>
              <a:buChar char="-"/>
            </a:pPr>
            <a:r>
              <a:rPr lang="en-US" sz="2400">
                <a:latin typeface="Calibri"/>
                <a:ea typeface="Calibri"/>
                <a:cs typeface="Calibri"/>
                <a:sym typeface="Calibri"/>
              </a:rPr>
              <a:t>After computing the center of the hypothetical circle, we check whether each point of the connected component belongs to its circumference.</a:t>
            </a:r>
            <a:endParaRPr sz="2400">
              <a:latin typeface="Calibri"/>
              <a:ea typeface="Calibri"/>
              <a:cs typeface="Calibri"/>
              <a:sym typeface="Calibri"/>
            </a:endParaRPr>
          </a:p>
          <a:p>
            <a:pPr indent="-342720" lvl="0" marL="343080" marR="0" rtl="0" algn="just">
              <a:lnSpc>
                <a:spcPct val="90000"/>
              </a:lnSpc>
              <a:spcBef>
                <a:spcPts val="1001"/>
              </a:spcBef>
              <a:spcAft>
                <a:spcPts val="0"/>
              </a:spcAft>
              <a:buSzPts val="2400"/>
              <a:buFont typeface="Calibri"/>
              <a:buChar char="-"/>
            </a:pPr>
            <a:r>
              <a:rPr b="1" lang="en-US" sz="2400">
                <a:latin typeface="Calibri"/>
                <a:ea typeface="Calibri"/>
                <a:cs typeface="Calibri"/>
                <a:sym typeface="Calibri"/>
              </a:rPr>
              <a:t>Assumption: </a:t>
            </a:r>
            <a:r>
              <a:rPr lang="en-US" sz="2400">
                <a:latin typeface="Calibri"/>
                <a:ea typeface="Calibri"/>
                <a:cs typeface="Calibri"/>
                <a:sym typeface="Calibri"/>
              </a:rPr>
              <a:t>we know the radius of the movable obstacles and we assume that the connected component is a circle.</a:t>
            </a:r>
            <a:endParaRPr sz="24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8"/>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txBox="1"/>
          <p:nvPr/>
        </p:nvSpPr>
        <p:spPr>
          <a:xfrm>
            <a:off x="1523875" y="239750"/>
            <a:ext cx="98883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a:t>
            </a:r>
            <a:r>
              <a:rPr b="1" lang="en-US" sz="4800">
                <a:solidFill>
                  <a:srgbClr val="FFFFFF"/>
                </a:solidFill>
                <a:latin typeface="Calibri"/>
                <a:ea typeface="Calibri"/>
                <a:cs typeface="Calibri"/>
                <a:sym typeface="Calibri"/>
              </a:rPr>
              <a:t>Borderline</a:t>
            </a:r>
            <a:r>
              <a:rPr b="1" lang="en-US" sz="4800" strike="noStrike">
                <a:solidFill>
                  <a:srgbClr val="FFFFFF"/>
                </a:solidFill>
                <a:latin typeface="Calibri"/>
                <a:ea typeface="Calibri"/>
                <a:cs typeface="Calibri"/>
                <a:sym typeface="Calibri"/>
              </a:rPr>
              <a:t> Cases</a:t>
            </a:r>
            <a:endParaRPr b="0" sz="4800" strike="noStrike">
              <a:solidFill>
                <a:srgbClr val="000000"/>
              </a:solidFill>
              <a:latin typeface="Calibri"/>
              <a:ea typeface="Calibri"/>
              <a:cs typeface="Calibri"/>
              <a:sym typeface="Calibri"/>
            </a:endParaRPr>
          </a:p>
        </p:txBody>
      </p:sp>
      <p:sp>
        <p:nvSpPr>
          <p:cNvPr id="175" name="Google Shape;175;p8"/>
          <p:cNvSpPr txBox="1"/>
          <p:nvPr/>
        </p:nvSpPr>
        <p:spPr>
          <a:xfrm>
            <a:off x="1387375" y="1926275"/>
            <a:ext cx="8796900" cy="1655400"/>
          </a:xfrm>
          <a:prstGeom prst="rect">
            <a:avLst/>
          </a:prstGeom>
          <a:noFill/>
          <a:ln>
            <a:noFill/>
          </a:ln>
        </p:spPr>
        <p:txBody>
          <a:bodyPr anchorCtr="0" anchor="t" bIns="45700" lIns="91425" spcFirstLastPara="1" rIns="91425" wrap="square" tIns="45700">
            <a:noAutofit/>
          </a:bodyPr>
          <a:lstStyle/>
          <a:p>
            <a:pPr indent="0" lvl="0" marL="0" marR="0" rtl="0" algn="just">
              <a:lnSpc>
                <a:spcPct val="70000"/>
              </a:lnSpc>
              <a:spcBef>
                <a:spcPts val="1001"/>
              </a:spcBef>
              <a:spcAft>
                <a:spcPts val="0"/>
              </a:spcAft>
              <a:buSzPts val="770"/>
              <a:buNone/>
            </a:pPr>
            <a:r>
              <a:rPr lang="en-US" sz="2400">
                <a:latin typeface="Calibri"/>
                <a:ea typeface="Calibri"/>
                <a:cs typeface="Calibri"/>
                <a:sym typeface="Calibri"/>
              </a:rPr>
              <a:t>Our method performs generally well in the closed environment provided in the simulation. </a:t>
            </a:r>
            <a:endParaRPr sz="2400">
              <a:latin typeface="Calibri"/>
              <a:ea typeface="Calibri"/>
              <a:cs typeface="Calibri"/>
              <a:sym typeface="Calibri"/>
            </a:endParaRPr>
          </a:p>
          <a:p>
            <a:pPr indent="0" lvl="0" marL="0" marR="0" rtl="0" algn="just">
              <a:lnSpc>
                <a:spcPct val="70000"/>
              </a:lnSpc>
              <a:spcBef>
                <a:spcPts val="1001"/>
              </a:spcBef>
              <a:spcAft>
                <a:spcPts val="0"/>
              </a:spcAft>
              <a:buSzPts val="770"/>
              <a:buNone/>
            </a:pPr>
            <a:r>
              <a:rPr lang="en-US" sz="2400">
                <a:latin typeface="Calibri"/>
                <a:ea typeface="Calibri"/>
                <a:cs typeface="Calibri"/>
                <a:sym typeface="Calibri"/>
              </a:rPr>
              <a:t>In our testing we found:</a:t>
            </a:r>
            <a:endParaRPr sz="2400">
              <a:latin typeface="Calibri"/>
              <a:ea typeface="Calibri"/>
              <a:cs typeface="Calibri"/>
              <a:sym typeface="Calibri"/>
            </a:endParaRPr>
          </a:p>
          <a:p>
            <a:pPr indent="-381000" lvl="0" marL="457200" marR="0" rtl="0" algn="just">
              <a:lnSpc>
                <a:spcPct val="70000"/>
              </a:lnSpc>
              <a:spcBef>
                <a:spcPts val="1001"/>
              </a:spcBef>
              <a:spcAft>
                <a:spcPts val="0"/>
              </a:spcAft>
              <a:buSzPts val="2400"/>
              <a:buFont typeface="Calibri"/>
              <a:buChar char="-"/>
            </a:pPr>
            <a:r>
              <a:rPr lang="en-US" sz="2400">
                <a:latin typeface="Calibri"/>
                <a:ea typeface="Calibri"/>
                <a:cs typeface="Calibri"/>
                <a:sym typeface="Calibri"/>
              </a:rPr>
              <a:t>there was no false negative.</a:t>
            </a:r>
            <a:endParaRPr sz="2400">
              <a:latin typeface="Calibri"/>
              <a:ea typeface="Calibri"/>
              <a:cs typeface="Calibri"/>
              <a:sym typeface="Calibri"/>
            </a:endParaRPr>
          </a:p>
          <a:p>
            <a:pPr indent="-381000" lvl="0" marL="457200" marR="0" rtl="0" algn="just">
              <a:lnSpc>
                <a:spcPct val="70000"/>
              </a:lnSpc>
              <a:spcBef>
                <a:spcPts val="0"/>
              </a:spcBef>
              <a:spcAft>
                <a:spcPts val="0"/>
              </a:spcAft>
              <a:buSzPts val="2400"/>
              <a:buFont typeface="Calibri"/>
              <a:buChar char="-"/>
            </a:pPr>
            <a:r>
              <a:rPr lang="en-US" sz="2400">
                <a:latin typeface="Calibri"/>
                <a:ea typeface="Calibri"/>
                <a:cs typeface="Calibri"/>
                <a:sym typeface="Calibri"/>
              </a:rPr>
              <a:t>there may be a problem if two movable obstacles are attached.</a:t>
            </a:r>
            <a:endParaRPr b="0" sz="2400" strike="noStrike">
              <a:latin typeface="Arial"/>
              <a:ea typeface="Arial"/>
              <a:cs typeface="Arial"/>
              <a:sym typeface="Arial"/>
            </a:endParaRPr>
          </a:p>
        </p:txBody>
      </p:sp>
      <p:pic>
        <p:nvPicPr>
          <p:cNvPr id="176" name="Google Shape;176;p8"/>
          <p:cNvPicPr preferRelativeResize="0"/>
          <p:nvPr/>
        </p:nvPicPr>
        <p:blipFill rotWithShape="1">
          <a:blip r:embed="rId3">
            <a:alphaModFix/>
          </a:blip>
          <a:srcRect b="9314" l="53213" r="27744" t="52838"/>
          <a:stretch/>
        </p:blipFill>
        <p:spPr>
          <a:xfrm>
            <a:off x="512089" y="3839575"/>
            <a:ext cx="3121213" cy="2717049"/>
          </a:xfrm>
          <a:prstGeom prst="rect">
            <a:avLst/>
          </a:prstGeom>
          <a:noFill/>
          <a:ln>
            <a:noFill/>
          </a:ln>
        </p:spPr>
      </p:pic>
      <p:pic>
        <p:nvPicPr>
          <p:cNvPr id="177" name="Google Shape;177;p8"/>
          <p:cNvPicPr preferRelativeResize="0"/>
          <p:nvPr/>
        </p:nvPicPr>
        <p:blipFill rotWithShape="1">
          <a:blip r:embed="rId4">
            <a:alphaModFix/>
          </a:blip>
          <a:srcRect b="14146" l="48912" r="23731" t="24743"/>
          <a:stretch/>
        </p:blipFill>
        <p:spPr>
          <a:xfrm>
            <a:off x="4123850" y="3839575"/>
            <a:ext cx="2927089" cy="2717049"/>
          </a:xfrm>
          <a:prstGeom prst="rect">
            <a:avLst/>
          </a:prstGeom>
          <a:noFill/>
          <a:ln>
            <a:noFill/>
          </a:ln>
        </p:spPr>
      </p:pic>
      <p:pic>
        <p:nvPicPr>
          <p:cNvPr id="178" name="Google Shape;178;p8"/>
          <p:cNvPicPr preferRelativeResize="0"/>
          <p:nvPr/>
        </p:nvPicPr>
        <p:blipFill rotWithShape="1">
          <a:blip r:embed="rId5">
            <a:alphaModFix/>
          </a:blip>
          <a:srcRect b="20655" l="38932" r="21083" t="30153"/>
          <a:stretch/>
        </p:blipFill>
        <p:spPr>
          <a:xfrm>
            <a:off x="7541509" y="3839575"/>
            <a:ext cx="4157789" cy="27170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2117430d795_0_11"/>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2117430d795_0_11"/>
          <p:cNvSpPr txBox="1"/>
          <p:nvPr/>
        </p:nvSpPr>
        <p:spPr>
          <a:xfrm>
            <a:off x="1523875" y="239750"/>
            <a:ext cx="98883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a:solidFill>
                  <a:srgbClr val="FFFFFF"/>
                </a:solidFill>
                <a:latin typeface="Calibri"/>
                <a:ea typeface="Calibri"/>
                <a:cs typeface="Calibri"/>
                <a:sym typeface="Calibri"/>
              </a:rPr>
              <a:t>Output examples</a:t>
            </a:r>
            <a:endParaRPr b="0" sz="4800" strike="noStrike">
              <a:solidFill>
                <a:srgbClr val="000000"/>
              </a:solidFill>
              <a:latin typeface="Calibri"/>
              <a:ea typeface="Calibri"/>
              <a:cs typeface="Calibri"/>
              <a:sym typeface="Calibri"/>
            </a:endParaRPr>
          </a:p>
        </p:txBody>
      </p:sp>
      <p:pic>
        <p:nvPicPr>
          <p:cNvPr id="186" name="Google Shape;186;g2117430d795_0_11"/>
          <p:cNvPicPr preferRelativeResize="0"/>
          <p:nvPr/>
        </p:nvPicPr>
        <p:blipFill rotWithShape="1">
          <a:blip r:embed="rId3">
            <a:alphaModFix/>
          </a:blip>
          <a:srcRect b="0" l="0" r="20286" t="0"/>
          <a:stretch/>
        </p:blipFill>
        <p:spPr>
          <a:xfrm>
            <a:off x="5205050" y="1825902"/>
            <a:ext cx="6639524" cy="3461151"/>
          </a:xfrm>
          <a:prstGeom prst="rect">
            <a:avLst/>
          </a:prstGeom>
          <a:noFill/>
          <a:ln>
            <a:noFill/>
          </a:ln>
        </p:spPr>
      </p:pic>
      <p:pic>
        <p:nvPicPr>
          <p:cNvPr id="187" name="Google Shape;187;g2117430d795_0_11"/>
          <p:cNvPicPr preferRelativeResize="0"/>
          <p:nvPr/>
        </p:nvPicPr>
        <p:blipFill rotWithShape="1">
          <a:blip r:embed="rId4">
            <a:alphaModFix/>
          </a:blip>
          <a:srcRect b="0" l="0" r="14857" t="7757"/>
          <a:stretch/>
        </p:blipFill>
        <p:spPr>
          <a:xfrm>
            <a:off x="321925" y="3211325"/>
            <a:ext cx="7126748" cy="3381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9"/>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Assignment 2</a:t>
            </a:r>
            <a:endParaRPr b="0" sz="4800" strike="noStrike">
              <a:solidFill>
                <a:srgbClr val="000000"/>
              </a:solidFill>
              <a:latin typeface="Calibri"/>
              <a:ea typeface="Calibri"/>
              <a:cs typeface="Calibri"/>
              <a:sym typeface="Calibri"/>
            </a:endParaRPr>
          </a:p>
        </p:txBody>
      </p:sp>
      <p:sp>
        <p:nvSpPr>
          <p:cNvPr id="195" name="Google Shape;195;p9"/>
          <p:cNvSpPr/>
          <p:nvPr/>
        </p:nvSpPr>
        <p:spPr>
          <a:xfrm>
            <a:off x="3122625" y="1772878"/>
            <a:ext cx="1638000" cy="8694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Human_node.cpp</a:t>
            </a:r>
            <a:endParaRPr/>
          </a:p>
        </p:txBody>
      </p:sp>
      <p:sp>
        <p:nvSpPr>
          <p:cNvPr id="196" name="Google Shape;196;p9"/>
          <p:cNvSpPr/>
          <p:nvPr/>
        </p:nvSpPr>
        <p:spPr>
          <a:xfrm>
            <a:off x="7496280" y="3192120"/>
            <a:ext cx="2952360" cy="1167840"/>
          </a:xfrm>
          <a:prstGeom prst="rect">
            <a:avLst/>
          </a:prstGeom>
          <a:solidFill>
            <a:schemeClr val="accent4"/>
          </a:solidFill>
          <a:ln cap="flat" cmpd="sng" w="25400">
            <a:solidFill>
              <a:srgbClr val="BA8C00"/>
            </a:solidFill>
            <a:prstDash val="solid"/>
            <a:round/>
            <a:headEnd len="sm" w="sm" type="none"/>
            <a:tailEnd len="sm" w="sm" type="none"/>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lang="en-US" sz="1800" strike="noStrike">
                <a:solidFill>
                  <a:srgbClr val="000000"/>
                </a:solidFill>
                <a:latin typeface="Calibri"/>
                <a:ea typeface="Calibri"/>
                <a:cs typeface="Calibri"/>
                <a:sym typeface="Calibri"/>
              </a:rPr>
              <a:t>client_human_navigate.cpp</a:t>
            </a:r>
            <a:endParaRPr b="0" sz="1800" strike="noStrike">
              <a:latin typeface="Arial"/>
              <a:ea typeface="Arial"/>
              <a:cs typeface="Arial"/>
              <a:sym typeface="Arial"/>
            </a:endParaRPr>
          </a:p>
        </p:txBody>
      </p:sp>
      <p:sp>
        <p:nvSpPr>
          <p:cNvPr id="197" name="Google Shape;197;p9"/>
          <p:cNvSpPr/>
          <p:nvPr/>
        </p:nvSpPr>
        <p:spPr>
          <a:xfrm>
            <a:off x="905375" y="1739875"/>
            <a:ext cx="1716000" cy="935400"/>
          </a:xfrm>
          <a:prstGeom prst="ellipse">
            <a:avLst/>
          </a:prstGeom>
          <a:solidFill>
            <a:srgbClr val="CFE2F3"/>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Objs.srv</a:t>
            </a:r>
            <a:endParaRPr/>
          </a:p>
        </p:txBody>
      </p:sp>
      <p:sp>
        <p:nvSpPr>
          <p:cNvPr id="198" name="Google Shape;198;p9"/>
          <p:cNvSpPr/>
          <p:nvPr/>
        </p:nvSpPr>
        <p:spPr>
          <a:xfrm>
            <a:off x="3122625" y="2807633"/>
            <a:ext cx="1638000" cy="8694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chemeClr val="dk1"/>
                </a:solidFill>
              </a:rPr>
              <a:t>robot_srv.cpp</a:t>
            </a:r>
            <a:endParaRPr/>
          </a:p>
        </p:txBody>
      </p:sp>
      <p:sp>
        <p:nvSpPr>
          <p:cNvPr id="199" name="Google Shape;199;p9"/>
          <p:cNvSpPr/>
          <p:nvPr/>
        </p:nvSpPr>
        <p:spPr>
          <a:xfrm>
            <a:off x="905377" y="2770825"/>
            <a:ext cx="1716000" cy="935400"/>
          </a:xfrm>
          <a:prstGeom prst="ellipse">
            <a:avLst/>
          </a:prstGeom>
          <a:solidFill>
            <a:srgbClr val="CFE2F3"/>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Move.action</a:t>
            </a:r>
            <a:endParaRPr/>
          </a:p>
        </p:txBody>
      </p:sp>
      <p:sp>
        <p:nvSpPr>
          <p:cNvPr id="200" name="Google Shape;200;p9"/>
          <p:cNvSpPr/>
          <p:nvPr/>
        </p:nvSpPr>
        <p:spPr>
          <a:xfrm>
            <a:off x="3122625" y="4875495"/>
            <a:ext cx="1638000" cy="8694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pick_server.cpp</a:t>
            </a:r>
            <a:endParaRPr/>
          </a:p>
        </p:txBody>
      </p:sp>
      <p:sp>
        <p:nvSpPr>
          <p:cNvPr id="201" name="Google Shape;201;p9"/>
          <p:cNvSpPr/>
          <p:nvPr/>
        </p:nvSpPr>
        <p:spPr>
          <a:xfrm>
            <a:off x="905377" y="4834875"/>
            <a:ext cx="1716000" cy="935400"/>
          </a:xfrm>
          <a:prstGeom prst="ellipse">
            <a:avLst/>
          </a:prstGeom>
          <a:solidFill>
            <a:srgbClr val="CFE2F3"/>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pickObj.srv</a:t>
            </a:r>
            <a:endParaRPr/>
          </a:p>
        </p:txBody>
      </p:sp>
      <p:sp>
        <p:nvSpPr>
          <p:cNvPr id="202" name="Google Shape;202;p9"/>
          <p:cNvSpPr/>
          <p:nvPr/>
        </p:nvSpPr>
        <p:spPr>
          <a:xfrm>
            <a:off x="3122625" y="5905353"/>
            <a:ext cx="1638000" cy="8694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place_server.cpp</a:t>
            </a:r>
            <a:endParaRPr/>
          </a:p>
        </p:txBody>
      </p:sp>
      <p:sp>
        <p:nvSpPr>
          <p:cNvPr id="203" name="Google Shape;203;p9"/>
          <p:cNvSpPr/>
          <p:nvPr/>
        </p:nvSpPr>
        <p:spPr>
          <a:xfrm>
            <a:off x="905375" y="5872400"/>
            <a:ext cx="1716000" cy="935400"/>
          </a:xfrm>
          <a:prstGeom prst="ellipse">
            <a:avLst/>
          </a:prstGeom>
          <a:solidFill>
            <a:srgbClr val="CFE2F3"/>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placeObj.srv</a:t>
            </a:r>
            <a:endParaRPr/>
          </a:p>
        </p:txBody>
      </p:sp>
      <p:cxnSp>
        <p:nvCxnSpPr>
          <p:cNvPr id="204" name="Google Shape;204;p9"/>
          <p:cNvCxnSpPr>
            <a:stCxn id="195" idx="3"/>
            <a:endCxn id="196" idx="1"/>
          </p:cNvCxnSpPr>
          <p:nvPr/>
        </p:nvCxnSpPr>
        <p:spPr>
          <a:xfrm>
            <a:off x="4760625" y="2207578"/>
            <a:ext cx="2735700" cy="1568400"/>
          </a:xfrm>
          <a:prstGeom prst="straightConnector1">
            <a:avLst/>
          </a:prstGeom>
          <a:noFill/>
          <a:ln cap="flat" cmpd="sng" w="9525">
            <a:solidFill>
              <a:schemeClr val="dk2"/>
            </a:solidFill>
            <a:prstDash val="solid"/>
            <a:round/>
            <a:headEnd len="med" w="med" type="none"/>
            <a:tailEnd len="med" w="med" type="triangle"/>
          </a:ln>
        </p:spPr>
      </p:cxnSp>
      <p:cxnSp>
        <p:nvCxnSpPr>
          <p:cNvPr id="205" name="Google Shape;205;p9"/>
          <p:cNvCxnSpPr>
            <a:stCxn id="198" idx="3"/>
            <a:endCxn id="196" idx="1"/>
          </p:cNvCxnSpPr>
          <p:nvPr/>
        </p:nvCxnSpPr>
        <p:spPr>
          <a:xfrm>
            <a:off x="4760625" y="3242332"/>
            <a:ext cx="2735700" cy="5337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9"/>
          <p:cNvCxnSpPr>
            <a:stCxn id="200" idx="3"/>
            <a:endCxn id="196" idx="1"/>
          </p:cNvCxnSpPr>
          <p:nvPr/>
        </p:nvCxnSpPr>
        <p:spPr>
          <a:xfrm flipH="1" rot="10800000">
            <a:off x="4760625" y="3775995"/>
            <a:ext cx="2735700" cy="153420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p9"/>
          <p:cNvCxnSpPr>
            <a:stCxn id="202" idx="3"/>
            <a:endCxn id="196" idx="1"/>
          </p:cNvCxnSpPr>
          <p:nvPr/>
        </p:nvCxnSpPr>
        <p:spPr>
          <a:xfrm flipH="1" rot="10800000">
            <a:off x="4760625" y="3775953"/>
            <a:ext cx="2735700" cy="2564100"/>
          </a:xfrm>
          <a:prstGeom prst="straightConnector1">
            <a:avLst/>
          </a:prstGeom>
          <a:noFill/>
          <a:ln cap="flat" cmpd="sng" w="9525">
            <a:solidFill>
              <a:schemeClr val="dk2"/>
            </a:solidFill>
            <a:prstDash val="solid"/>
            <a:round/>
            <a:headEnd len="med" w="med" type="none"/>
            <a:tailEnd len="med" w="med" type="triangle"/>
          </a:ln>
        </p:spPr>
      </p:cxnSp>
      <p:cxnSp>
        <p:nvCxnSpPr>
          <p:cNvPr id="208" name="Google Shape;208;p9"/>
          <p:cNvCxnSpPr>
            <a:stCxn id="195" idx="1"/>
            <a:endCxn id="197" idx="6"/>
          </p:cNvCxnSpPr>
          <p:nvPr/>
        </p:nvCxnSpPr>
        <p:spPr>
          <a:xfrm rot="10800000">
            <a:off x="2621325" y="2207578"/>
            <a:ext cx="501300" cy="0"/>
          </a:xfrm>
          <a:prstGeom prst="straightConnector1">
            <a:avLst/>
          </a:prstGeom>
          <a:noFill/>
          <a:ln cap="flat" cmpd="sng" w="9525">
            <a:solidFill>
              <a:schemeClr val="dk2"/>
            </a:solidFill>
            <a:prstDash val="solid"/>
            <a:round/>
            <a:headEnd len="med" w="med" type="none"/>
            <a:tailEnd len="med" w="med" type="triangle"/>
          </a:ln>
        </p:spPr>
      </p:cxnSp>
      <p:cxnSp>
        <p:nvCxnSpPr>
          <p:cNvPr id="209" name="Google Shape;209;p9"/>
          <p:cNvCxnSpPr>
            <a:stCxn id="200" idx="1"/>
            <a:endCxn id="201" idx="6"/>
          </p:cNvCxnSpPr>
          <p:nvPr/>
        </p:nvCxnSpPr>
        <p:spPr>
          <a:xfrm rot="10800000">
            <a:off x="2621325" y="5302695"/>
            <a:ext cx="501300" cy="7500"/>
          </a:xfrm>
          <a:prstGeom prst="straightConnector1">
            <a:avLst/>
          </a:prstGeom>
          <a:noFill/>
          <a:ln cap="flat" cmpd="sng" w="9525">
            <a:solidFill>
              <a:schemeClr val="dk2"/>
            </a:solidFill>
            <a:prstDash val="solid"/>
            <a:round/>
            <a:headEnd len="med" w="med" type="none"/>
            <a:tailEnd len="med" w="med" type="triangle"/>
          </a:ln>
        </p:spPr>
      </p:cxnSp>
      <p:cxnSp>
        <p:nvCxnSpPr>
          <p:cNvPr id="210" name="Google Shape;210;p9"/>
          <p:cNvCxnSpPr>
            <a:stCxn id="198" idx="1"/>
            <a:endCxn id="199" idx="6"/>
          </p:cNvCxnSpPr>
          <p:nvPr/>
        </p:nvCxnSpPr>
        <p:spPr>
          <a:xfrm rot="10800000">
            <a:off x="2621325" y="3238433"/>
            <a:ext cx="501300" cy="3900"/>
          </a:xfrm>
          <a:prstGeom prst="straightConnector1">
            <a:avLst/>
          </a:prstGeom>
          <a:noFill/>
          <a:ln cap="flat" cmpd="sng" w="9525">
            <a:solidFill>
              <a:schemeClr val="dk2"/>
            </a:solidFill>
            <a:prstDash val="solid"/>
            <a:round/>
            <a:headEnd len="med" w="med" type="none"/>
            <a:tailEnd len="med" w="med" type="triangle"/>
          </a:ln>
        </p:spPr>
      </p:cxnSp>
      <p:cxnSp>
        <p:nvCxnSpPr>
          <p:cNvPr id="211" name="Google Shape;211;p9"/>
          <p:cNvCxnSpPr>
            <a:stCxn id="202" idx="1"/>
            <a:endCxn id="203" idx="6"/>
          </p:cNvCxnSpPr>
          <p:nvPr/>
        </p:nvCxnSpPr>
        <p:spPr>
          <a:xfrm rot="10800000">
            <a:off x="2621325" y="6340053"/>
            <a:ext cx="501300" cy="0"/>
          </a:xfrm>
          <a:prstGeom prst="straightConnector1">
            <a:avLst/>
          </a:prstGeom>
          <a:noFill/>
          <a:ln cap="flat" cmpd="sng" w="9525">
            <a:solidFill>
              <a:schemeClr val="dk2"/>
            </a:solidFill>
            <a:prstDash val="solid"/>
            <a:round/>
            <a:headEnd len="med" w="med" type="none"/>
            <a:tailEnd len="med" w="med" type="triangle"/>
          </a:ln>
        </p:spPr>
      </p:cxnSp>
      <p:cxnSp>
        <p:nvCxnSpPr>
          <p:cNvPr id="212" name="Google Shape;212;p9"/>
          <p:cNvCxnSpPr>
            <a:stCxn id="196" idx="1"/>
            <a:endCxn id="195" idx="3"/>
          </p:cNvCxnSpPr>
          <p:nvPr/>
        </p:nvCxnSpPr>
        <p:spPr>
          <a:xfrm rot="10800000">
            <a:off x="4760580" y="2207640"/>
            <a:ext cx="2735700" cy="1568400"/>
          </a:xfrm>
          <a:prstGeom prst="straightConnector1">
            <a:avLst/>
          </a:prstGeom>
          <a:noFill/>
          <a:ln cap="flat" cmpd="sng" w="9525">
            <a:solidFill>
              <a:schemeClr val="dk2"/>
            </a:solidFill>
            <a:prstDash val="solid"/>
            <a:round/>
            <a:headEnd len="med" w="med" type="none"/>
            <a:tailEnd len="med" w="med" type="triangle"/>
          </a:ln>
        </p:spPr>
      </p:cxnSp>
      <p:cxnSp>
        <p:nvCxnSpPr>
          <p:cNvPr id="213" name="Google Shape;213;p9"/>
          <p:cNvCxnSpPr>
            <a:stCxn id="196" idx="1"/>
            <a:endCxn id="198" idx="3"/>
          </p:cNvCxnSpPr>
          <p:nvPr/>
        </p:nvCxnSpPr>
        <p:spPr>
          <a:xfrm rot="10800000">
            <a:off x="4760580" y="3242340"/>
            <a:ext cx="2735700" cy="533700"/>
          </a:xfrm>
          <a:prstGeom prst="straightConnector1">
            <a:avLst/>
          </a:prstGeom>
          <a:noFill/>
          <a:ln cap="flat" cmpd="sng" w="9525">
            <a:solidFill>
              <a:schemeClr val="dk2"/>
            </a:solidFill>
            <a:prstDash val="solid"/>
            <a:round/>
            <a:headEnd len="med" w="med" type="none"/>
            <a:tailEnd len="med" w="med" type="triangle"/>
          </a:ln>
        </p:spPr>
      </p:cxnSp>
      <p:cxnSp>
        <p:nvCxnSpPr>
          <p:cNvPr id="214" name="Google Shape;214;p9"/>
          <p:cNvCxnSpPr>
            <a:stCxn id="196" idx="1"/>
            <a:endCxn id="200" idx="3"/>
          </p:cNvCxnSpPr>
          <p:nvPr/>
        </p:nvCxnSpPr>
        <p:spPr>
          <a:xfrm flipH="1">
            <a:off x="4760580" y="3776040"/>
            <a:ext cx="2735700" cy="1534200"/>
          </a:xfrm>
          <a:prstGeom prst="straightConnector1">
            <a:avLst/>
          </a:prstGeom>
          <a:noFill/>
          <a:ln cap="flat" cmpd="sng" w="9525">
            <a:solidFill>
              <a:schemeClr val="dk2"/>
            </a:solidFill>
            <a:prstDash val="solid"/>
            <a:round/>
            <a:headEnd len="med" w="med" type="none"/>
            <a:tailEnd len="med" w="med" type="triangle"/>
          </a:ln>
        </p:spPr>
      </p:cxnSp>
      <p:cxnSp>
        <p:nvCxnSpPr>
          <p:cNvPr id="215" name="Google Shape;215;p9"/>
          <p:cNvCxnSpPr>
            <a:stCxn id="196" idx="1"/>
            <a:endCxn id="202" idx="3"/>
          </p:cNvCxnSpPr>
          <p:nvPr/>
        </p:nvCxnSpPr>
        <p:spPr>
          <a:xfrm flipH="1">
            <a:off x="4760580" y="3776040"/>
            <a:ext cx="2735700" cy="2564100"/>
          </a:xfrm>
          <a:prstGeom prst="straightConnector1">
            <a:avLst/>
          </a:prstGeom>
          <a:noFill/>
          <a:ln cap="flat" cmpd="sng" w="9525">
            <a:solidFill>
              <a:schemeClr val="dk2"/>
            </a:solidFill>
            <a:prstDash val="solid"/>
            <a:round/>
            <a:headEnd len="med" w="med" type="none"/>
            <a:tailEnd len="med" w="med" type="triangle"/>
          </a:ln>
        </p:spPr>
      </p:cxnSp>
      <p:sp>
        <p:nvSpPr>
          <p:cNvPr id="216" name="Google Shape;216;p9"/>
          <p:cNvSpPr/>
          <p:nvPr/>
        </p:nvSpPr>
        <p:spPr>
          <a:xfrm>
            <a:off x="3122625" y="3876640"/>
            <a:ext cx="1638000" cy="8694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detection</a:t>
            </a:r>
            <a:r>
              <a:rPr lang="en-US"/>
              <a:t>_server.cpp</a:t>
            </a:r>
            <a:endParaRPr/>
          </a:p>
        </p:txBody>
      </p:sp>
      <p:sp>
        <p:nvSpPr>
          <p:cNvPr id="217" name="Google Shape;217;p9"/>
          <p:cNvSpPr/>
          <p:nvPr/>
        </p:nvSpPr>
        <p:spPr>
          <a:xfrm>
            <a:off x="905375" y="3843688"/>
            <a:ext cx="1716000" cy="935400"/>
          </a:xfrm>
          <a:prstGeom prst="ellipse">
            <a:avLst/>
          </a:prstGeom>
          <a:solidFill>
            <a:srgbClr val="CFE2F3"/>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dk1"/>
                </a:solidFill>
              </a:rPr>
              <a:t>srv_detect</a:t>
            </a:r>
            <a:r>
              <a:rPr lang="en-US"/>
              <a:t>.srv</a:t>
            </a:r>
            <a:endParaRPr/>
          </a:p>
        </p:txBody>
      </p:sp>
      <p:cxnSp>
        <p:nvCxnSpPr>
          <p:cNvPr id="218" name="Google Shape;218;p9"/>
          <p:cNvCxnSpPr>
            <a:stCxn id="216" idx="3"/>
            <a:endCxn id="196" idx="1"/>
          </p:cNvCxnSpPr>
          <p:nvPr/>
        </p:nvCxnSpPr>
        <p:spPr>
          <a:xfrm flipH="1" rot="10800000">
            <a:off x="4760625" y="3776140"/>
            <a:ext cx="2735700" cy="535200"/>
          </a:xfrm>
          <a:prstGeom prst="straightConnector1">
            <a:avLst/>
          </a:prstGeom>
          <a:noFill/>
          <a:ln cap="flat" cmpd="sng" w="9525">
            <a:solidFill>
              <a:schemeClr val="dk2"/>
            </a:solidFill>
            <a:prstDash val="solid"/>
            <a:round/>
            <a:headEnd len="med" w="med" type="none"/>
            <a:tailEnd len="med" w="med" type="triangle"/>
          </a:ln>
        </p:spPr>
      </p:cxnSp>
      <p:cxnSp>
        <p:nvCxnSpPr>
          <p:cNvPr id="219" name="Google Shape;219;p9"/>
          <p:cNvCxnSpPr>
            <a:stCxn id="216" idx="1"/>
            <a:endCxn id="217" idx="6"/>
          </p:cNvCxnSpPr>
          <p:nvPr/>
        </p:nvCxnSpPr>
        <p:spPr>
          <a:xfrm rot="10800000">
            <a:off x="2621325" y="4311340"/>
            <a:ext cx="501300" cy="0"/>
          </a:xfrm>
          <a:prstGeom prst="straightConnector1">
            <a:avLst/>
          </a:prstGeom>
          <a:noFill/>
          <a:ln cap="flat" cmpd="sng" w="9525">
            <a:solidFill>
              <a:schemeClr val="dk2"/>
            </a:solidFill>
            <a:prstDash val="solid"/>
            <a:round/>
            <a:headEnd len="med" w="med" type="none"/>
            <a:tailEnd len="med" w="med" type="triangle"/>
          </a:ln>
        </p:spPr>
      </p:cxnSp>
      <p:cxnSp>
        <p:nvCxnSpPr>
          <p:cNvPr id="220" name="Google Shape;220;p9"/>
          <p:cNvCxnSpPr>
            <a:stCxn id="196" idx="1"/>
            <a:endCxn id="216" idx="3"/>
          </p:cNvCxnSpPr>
          <p:nvPr/>
        </p:nvCxnSpPr>
        <p:spPr>
          <a:xfrm flipH="1">
            <a:off x="4760580" y="3776040"/>
            <a:ext cx="2735700" cy="5352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0"/>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0"/>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Navigation - Waypoints (1)</a:t>
            </a:r>
            <a:endParaRPr b="0" sz="4800" strike="noStrike">
              <a:solidFill>
                <a:srgbClr val="000000"/>
              </a:solidFill>
              <a:latin typeface="Calibri"/>
              <a:ea typeface="Calibri"/>
              <a:cs typeface="Calibri"/>
              <a:sym typeface="Calibri"/>
            </a:endParaRPr>
          </a:p>
        </p:txBody>
      </p:sp>
      <p:pic>
        <p:nvPicPr>
          <p:cNvPr id="228" name="Google Shape;228;p10"/>
          <p:cNvPicPr preferRelativeResize="0"/>
          <p:nvPr/>
        </p:nvPicPr>
        <p:blipFill>
          <a:blip r:embed="rId3">
            <a:alphaModFix/>
          </a:blip>
          <a:stretch>
            <a:fillRect/>
          </a:stretch>
        </p:blipFill>
        <p:spPr>
          <a:xfrm>
            <a:off x="4110575" y="2399075"/>
            <a:ext cx="7612252" cy="3706225"/>
          </a:xfrm>
          <a:prstGeom prst="rect">
            <a:avLst/>
          </a:prstGeom>
          <a:noFill/>
          <a:ln>
            <a:noFill/>
          </a:ln>
        </p:spPr>
      </p:pic>
      <p:sp>
        <p:nvSpPr>
          <p:cNvPr id="229" name="Google Shape;229;p10"/>
          <p:cNvSpPr txBox="1"/>
          <p:nvPr/>
        </p:nvSpPr>
        <p:spPr>
          <a:xfrm>
            <a:off x="335575" y="2541988"/>
            <a:ext cx="3504900" cy="297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2400">
                <a:solidFill>
                  <a:schemeClr val="dk1"/>
                </a:solidFill>
                <a:latin typeface="Calibri"/>
                <a:ea typeface="Calibri"/>
                <a:cs typeface="Calibri"/>
                <a:sym typeface="Calibri"/>
              </a:rPr>
              <a:t>We defined 3 types of waypoints:</a:t>
            </a:r>
            <a:endParaRPr sz="2400">
              <a:solidFill>
                <a:schemeClr val="dk1"/>
              </a:solidFill>
            </a:endParaRPr>
          </a:p>
          <a:p>
            <a:pPr indent="-381000" lvl="0" marL="457200" rtl="0" algn="l">
              <a:lnSpc>
                <a:spcPct val="90000"/>
              </a:lnSpc>
              <a:spcBef>
                <a:spcPts val="1001"/>
              </a:spcBef>
              <a:spcAft>
                <a:spcPts val="0"/>
              </a:spcAft>
              <a:buClr>
                <a:schemeClr val="dk1"/>
              </a:buClr>
              <a:buSzPts val="2400"/>
              <a:buFont typeface="Calibri"/>
              <a:buAutoNum type="arabicParenR"/>
            </a:pPr>
            <a:r>
              <a:rPr lang="en-US" sz="2400">
                <a:solidFill>
                  <a:schemeClr val="dk1"/>
                </a:solidFill>
                <a:latin typeface="Calibri"/>
                <a:ea typeface="Calibri"/>
                <a:cs typeface="Calibri"/>
                <a:sym typeface="Calibri"/>
              </a:rPr>
              <a:t>3 global poses for picking objects;</a:t>
            </a:r>
            <a:endParaRPr sz="2400">
              <a:solidFill>
                <a:schemeClr val="dk1"/>
              </a:solidFill>
              <a:latin typeface="Calibri"/>
              <a:ea typeface="Calibri"/>
              <a:cs typeface="Calibri"/>
              <a:sym typeface="Calibri"/>
            </a:endParaRPr>
          </a:p>
          <a:p>
            <a:pPr indent="-381000" lvl="0" marL="457200" rtl="0" algn="l">
              <a:lnSpc>
                <a:spcPct val="90000"/>
              </a:lnSpc>
              <a:spcBef>
                <a:spcPts val="0"/>
              </a:spcBef>
              <a:spcAft>
                <a:spcPts val="0"/>
              </a:spcAft>
              <a:buClr>
                <a:schemeClr val="dk1"/>
              </a:buClr>
              <a:buSzPts val="2400"/>
              <a:buFont typeface="Calibri"/>
              <a:buAutoNum type="arabicParenR"/>
            </a:pPr>
            <a:r>
              <a:rPr lang="en-US" sz="2400">
                <a:solidFill>
                  <a:schemeClr val="dk1"/>
                </a:solidFill>
                <a:latin typeface="Calibri"/>
                <a:ea typeface="Calibri"/>
                <a:cs typeface="Calibri"/>
                <a:sym typeface="Calibri"/>
              </a:rPr>
              <a:t>3 global poses for places objects;</a:t>
            </a:r>
            <a:endParaRPr sz="2400">
              <a:solidFill>
                <a:schemeClr val="dk1"/>
              </a:solidFill>
              <a:latin typeface="Calibri"/>
              <a:ea typeface="Calibri"/>
              <a:cs typeface="Calibri"/>
              <a:sym typeface="Calibri"/>
            </a:endParaRPr>
          </a:p>
          <a:p>
            <a:pPr indent="-381000" lvl="0" marL="457200" rtl="0" algn="l">
              <a:lnSpc>
                <a:spcPct val="90000"/>
              </a:lnSpc>
              <a:spcBef>
                <a:spcPts val="0"/>
              </a:spcBef>
              <a:spcAft>
                <a:spcPts val="0"/>
              </a:spcAft>
              <a:buClr>
                <a:schemeClr val="dk1"/>
              </a:buClr>
              <a:buSzPts val="2400"/>
              <a:buFont typeface="Calibri"/>
              <a:buAutoNum type="arabicParenR"/>
            </a:pPr>
            <a:r>
              <a:rPr lang="en-US" sz="2400">
                <a:solidFill>
                  <a:schemeClr val="dk1"/>
                </a:solidFill>
                <a:latin typeface="Calibri"/>
                <a:ea typeface="Calibri"/>
                <a:cs typeface="Calibri"/>
                <a:sym typeface="Calibri"/>
              </a:rPr>
              <a:t>2 additional waypoints to avoid getting stuck.</a:t>
            </a:r>
            <a:endParaRPr sz="240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112f12c695_1_53"/>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g2112f12c695_1_53"/>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Navigation - Waypoints (2)</a:t>
            </a:r>
            <a:endParaRPr b="0" sz="4800" strike="noStrike">
              <a:solidFill>
                <a:srgbClr val="000000"/>
              </a:solidFill>
              <a:latin typeface="Calibri"/>
              <a:ea typeface="Calibri"/>
              <a:cs typeface="Calibri"/>
              <a:sym typeface="Calibri"/>
            </a:endParaRPr>
          </a:p>
        </p:txBody>
      </p:sp>
      <p:pic>
        <p:nvPicPr>
          <p:cNvPr id="237" name="Google Shape;237;g2112f12c695_1_53"/>
          <p:cNvPicPr preferRelativeResize="0"/>
          <p:nvPr/>
        </p:nvPicPr>
        <p:blipFill rotWithShape="1">
          <a:blip r:embed="rId3">
            <a:alphaModFix/>
          </a:blip>
          <a:srcRect b="28243" l="36221" r="29685" t="28937"/>
          <a:stretch/>
        </p:blipFill>
        <p:spPr>
          <a:xfrm>
            <a:off x="2566250" y="1903275"/>
            <a:ext cx="2715043" cy="2158625"/>
          </a:xfrm>
          <a:prstGeom prst="rect">
            <a:avLst/>
          </a:prstGeom>
          <a:noFill/>
          <a:ln>
            <a:noFill/>
          </a:ln>
        </p:spPr>
      </p:pic>
      <p:pic>
        <p:nvPicPr>
          <p:cNvPr id="238" name="Google Shape;238;g2112f12c695_1_53"/>
          <p:cNvPicPr preferRelativeResize="0"/>
          <p:nvPr/>
        </p:nvPicPr>
        <p:blipFill rotWithShape="1">
          <a:blip r:embed="rId4">
            <a:alphaModFix/>
          </a:blip>
          <a:srcRect b="20575" l="26995" r="37343" t="27346"/>
          <a:stretch/>
        </p:blipFill>
        <p:spPr>
          <a:xfrm>
            <a:off x="5650900" y="1877438"/>
            <a:ext cx="2390875" cy="2210275"/>
          </a:xfrm>
          <a:prstGeom prst="rect">
            <a:avLst/>
          </a:prstGeom>
          <a:noFill/>
          <a:ln>
            <a:noFill/>
          </a:ln>
        </p:spPr>
      </p:pic>
      <p:pic>
        <p:nvPicPr>
          <p:cNvPr id="239" name="Google Shape;239;g2112f12c695_1_53"/>
          <p:cNvPicPr preferRelativeResize="0"/>
          <p:nvPr/>
        </p:nvPicPr>
        <p:blipFill rotWithShape="1">
          <a:blip r:embed="rId5">
            <a:alphaModFix/>
          </a:blip>
          <a:srcRect b="9425" l="30891" r="24742" t="31591"/>
          <a:stretch/>
        </p:blipFill>
        <p:spPr>
          <a:xfrm>
            <a:off x="8465800" y="1877450"/>
            <a:ext cx="2626326" cy="2210275"/>
          </a:xfrm>
          <a:prstGeom prst="rect">
            <a:avLst/>
          </a:prstGeom>
          <a:noFill/>
          <a:ln>
            <a:noFill/>
          </a:ln>
        </p:spPr>
      </p:pic>
      <p:pic>
        <p:nvPicPr>
          <p:cNvPr id="240" name="Google Shape;240;g2112f12c695_1_53"/>
          <p:cNvPicPr preferRelativeResize="0"/>
          <p:nvPr/>
        </p:nvPicPr>
        <p:blipFill rotWithShape="1">
          <a:blip r:embed="rId6">
            <a:alphaModFix/>
          </a:blip>
          <a:srcRect b="6206" l="30288" r="7055" t="12446"/>
          <a:stretch/>
        </p:blipFill>
        <p:spPr>
          <a:xfrm>
            <a:off x="8492425" y="4474550"/>
            <a:ext cx="2626326" cy="2158625"/>
          </a:xfrm>
          <a:prstGeom prst="rect">
            <a:avLst/>
          </a:prstGeom>
          <a:noFill/>
          <a:ln>
            <a:noFill/>
          </a:ln>
        </p:spPr>
      </p:pic>
      <p:pic>
        <p:nvPicPr>
          <p:cNvPr id="241" name="Google Shape;241;g2112f12c695_1_53"/>
          <p:cNvPicPr preferRelativeResize="0"/>
          <p:nvPr/>
        </p:nvPicPr>
        <p:blipFill rotWithShape="1">
          <a:blip r:embed="rId7">
            <a:alphaModFix/>
          </a:blip>
          <a:srcRect b="14484" l="22301" r="24076" t="9039"/>
          <a:stretch/>
        </p:blipFill>
        <p:spPr>
          <a:xfrm>
            <a:off x="5650900" y="4474550"/>
            <a:ext cx="2390875" cy="2158625"/>
          </a:xfrm>
          <a:prstGeom prst="rect">
            <a:avLst/>
          </a:prstGeom>
          <a:noFill/>
          <a:ln>
            <a:noFill/>
          </a:ln>
        </p:spPr>
      </p:pic>
      <p:pic>
        <p:nvPicPr>
          <p:cNvPr id="242" name="Google Shape;242;g2112f12c695_1_53"/>
          <p:cNvPicPr preferRelativeResize="0"/>
          <p:nvPr/>
        </p:nvPicPr>
        <p:blipFill rotWithShape="1">
          <a:blip r:embed="rId8">
            <a:alphaModFix/>
          </a:blip>
          <a:srcRect b="4593" l="18494" r="19254" t="10661"/>
          <a:stretch/>
        </p:blipFill>
        <p:spPr>
          <a:xfrm>
            <a:off x="2566250" y="4474550"/>
            <a:ext cx="2715048" cy="2158625"/>
          </a:xfrm>
          <a:prstGeom prst="rect">
            <a:avLst/>
          </a:prstGeom>
          <a:noFill/>
          <a:ln>
            <a:noFill/>
          </a:ln>
        </p:spPr>
      </p:pic>
      <p:sp>
        <p:nvSpPr>
          <p:cNvPr id="243" name="Google Shape;243;g2112f12c695_1_53"/>
          <p:cNvSpPr txBox="1"/>
          <p:nvPr/>
        </p:nvSpPr>
        <p:spPr>
          <a:xfrm>
            <a:off x="354200" y="2674788"/>
            <a:ext cx="2004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GLOBAL POSES TO PICK THE OBJECT</a:t>
            </a:r>
            <a:endParaRPr b="1"/>
          </a:p>
        </p:txBody>
      </p:sp>
      <p:sp>
        <p:nvSpPr>
          <p:cNvPr id="244" name="Google Shape;244;g2112f12c695_1_53"/>
          <p:cNvSpPr txBox="1"/>
          <p:nvPr/>
        </p:nvSpPr>
        <p:spPr>
          <a:xfrm>
            <a:off x="354200" y="5246050"/>
            <a:ext cx="2004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GLOBAL POSES TO PLACE THE OBJECT</a:t>
            </a:r>
            <a:endParaRPr b="1"/>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1"/>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Navigation - </a:t>
            </a:r>
            <a:r>
              <a:rPr b="1" lang="en-US" sz="4800">
                <a:solidFill>
                  <a:srgbClr val="FFFFFF"/>
                </a:solidFill>
                <a:latin typeface="Calibri"/>
                <a:ea typeface="Calibri"/>
                <a:cs typeface="Calibri"/>
                <a:sym typeface="Calibri"/>
              </a:rPr>
              <a:t>Sequence</a:t>
            </a:r>
            <a:endParaRPr b="0" sz="4800" strike="noStrike">
              <a:solidFill>
                <a:srgbClr val="000000"/>
              </a:solidFill>
              <a:latin typeface="Calibri"/>
              <a:ea typeface="Calibri"/>
              <a:cs typeface="Calibri"/>
              <a:sym typeface="Calibri"/>
            </a:endParaRPr>
          </a:p>
        </p:txBody>
      </p:sp>
      <p:sp>
        <p:nvSpPr>
          <p:cNvPr id="252" name="Google Shape;252;p11"/>
          <p:cNvSpPr txBox="1"/>
          <p:nvPr/>
        </p:nvSpPr>
        <p:spPr>
          <a:xfrm>
            <a:off x="437725" y="2479150"/>
            <a:ext cx="4008600" cy="3669600"/>
          </a:xfrm>
          <a:prstGeom prst="rect">
            <a:avLst/>
          </a:prstGeom>
          <a:noFill/>
          <a:ln>
            <a:noFill/>
          </a:ln>
        </p:spPr>
        <p:txBody>
          <a:bodyPr anchorCtr="0" anchor="t" bIns="45700" lIns="91425" spcFirstLastPara="1" rIns="91425" wrap="square" tIns="45700">
            <a:normAutofit fontScale="77500" lnSpcReduction="20000"/>
          </a:bodyPr>
          <a:lstStyle/>
          <a:p>
            <a:pPr indent="0" lvl="0" marL="0" marR="0" rtl="0" algn="l">
              <a:lnSpc>
                <a:spcPct val="90000"/>
              </a:lnSpc>
              <a:spcBef>
                <a:spcPts val="0"/>
              </a:spcBef>
              <a:spcAft>
                <a:spcPts val="0"/>
              </a:spcAft>
              <a:buNone/>
            </a:pPr>
            <a:r>
              <a:rPr lang="en-US" sz="2400">
                <a:latin typeface="Calibri"/>
                <a:ea typeface="Calibri"/>
                <a:cs typeface="Calibri"/>
                <a:sym typeface="Calibri"/>
              </a:rPr>
              <a:t>The navigation is managed by following a sequence of waypoint that depends on the object to be picked</a:t>
            </a:r>
            <a:r>
              <a:rPr b="0" lang="en-US" sz="2400" strike="noStrike">
                <a:solidFill>
                  <a:srgbClr val="000000"/>
                </a:solidFill>
                <a:latin typeface="Calibri"/>
                <a:ea typeface="Calibri"/>
                <a:cs typeface="Calibri"/>
                <a:sym typeface="Calibri"/>
              </a:rPr>
              <a:t>:</a:t>
            </a:r>
            <a:endParaRPr b="0" sz="2400" strike="noStrike">
              <a:latin typeface="Arial"/>
              <a:ea typeface="Arial"/>
              <a:cs typeface="Arial"/>
              <a:sym typeface="Arial"/>
            </a:endParaRPr>
          </a:p>
          <a:p>
            <a:pPr indent="0" lvl="0" marL="0" marR="0" rtl="0" algn="l">
              <a:lnSpc>
                <a:spcPct val="90000"/>
              </a:lnSpc>
              <a:spcBef>
                <a:spcPts val="1001"/>
              </a:spcBef>
              <a:spcAft>
                <a:spcPts val="0"/>
              </a:spcAft>
              <a:buNone/>
            </a:pPr>
            <a:r>
              <a:rPr lang="en-US" sz="2400">
                <a:solidFill>
                  <a:srgbClr val="FF0000"/>
                </a:solidFill>
                <a:latin typeface="Calibri"/>
                <a:ea typeface="Calibri"/>
                <a:cs typeface="Calibri"/>
                <a:sym typeface="Calibri"/>
              </a:rPr>
              <a:t>Red </a:t>
            </a:r>
            <a:r>
              <a:rPr lang="en-US" sz="2400">
                <a:latin typeface="Calibri"/>
                <a:ea typeface="Calibri"/>
                <a:cs typeface="Calibri"/>
                <a:sym typeface="Calibri"/>
              </a:rPr>
              <a:t>or </a:t>
            </a:r>
            <a:r>
              <a:rPr lang="en-US" sz="2400">
                <a:solidFill>
                  <a:srgbClr val="0000FF"/>
                </a:solidFill>
                <a:latin typeface="Calibri"/>
                <a:ea typeface="Calibri"/>
                <a:cs typeface="Calibri"/>
                <a:sym typeface="Calibri"/>
              </a:rPr>
              <a:t>Blue</a:t>
            </a:r>
            <a:r>
              <a:rPr lang="en-US" sz="2400">
                <a:latin typeface="Calibri"/>
                <a:ea typeface="Calibri"/>
                <a:cs typeface="Calibri"/>
                <a:sym typeface="Calibri"/>
              </a:rPr>
              <a:t>:</a:t>
            </a:r>
            <a:endParaRPr sz="2400">
              <a:latin typeface="Calibri"/>
              <a:ea typeface="Calibri"/>
              <a:cs typeface="Calibri"/>
              <a:sym typeface="Calibri"/>
            </a:endParaRPr>
          </a:p>
          <a:p>
            <a:pPr indent="-346710" lvl="0" marL="457200" marR="0" rtl="0" algn="l">
              <a:lnSpc>
                <a:spcPct val="90000"/>
              </a:lnSpc>
              <a:spcBef>
                <a:spcPts val="1001"/>
              </a:spcBef>
              <a:spcAft>
                <a:spcPts val="0"/>
              </a:spcAft>
              <a:buSzPct val="100000"/>
              <a:buFont typeface="Calibri"/>
              <a:buAutoNum type="arabicParenR"/>
            </a:pPr>
            <a:r>
              <a:rPr lang="en-US" sz="2400">
                <a:latin typeface="Calibri"/>
                <a:ea typeface="Calibri"/>
                <a:cs typeface="Calibri"/>
                <a:sym typeface="Calibri"/>
              </a:rPr>
              <a:t>first waypoint</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red/blue global position for picking</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red/blue global position for placing </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solidFill>
                  <a:schemeClr val="accent6"/>
                </a:solidFill>
                <a:latin typeface="Calibri"/>
                <a:ea typeface="Calibri"/>
                <a:cs typeface="Calibri"/>
                <a:sym typeface="Calibri"/>
              </a:rPr>
              <a:t>Green</a:t>
            </a:r>
            <a:r>
              <a:rPr lang="en-US" sz="2400">
                <a:latin typeface="Calibri"/>
                <a:ea typeface="Calibri"/>
                <a:cs typeface="Calibri"/>
                <a:sym typeface="Calibri"/>
              </a:rPr>
              <a:t>:</a:t>
            </a:r>
            <a:endParaRPr sz="2400">
              <a:latin typeface="Calibri"/>
              <a:ea typeface="Calibri"/>
              <a:cs typeface="Calibri"/>
              <a:sym typeface="Calibri"/>
            </a:endParaRPr>
          </a:p>
          <a:p>
            <a:pPr indent="-346710" lvl="0" marL="457200" marR="0" rtl="0" algn="l">
              <a:lnSpc>
                <a:spcPct val="90000"/>
              </a:lnSpc>
              <a:spcBef>
                <a:spcPts val="1001"/>
              </a:spcBef>
              <a:spcAft>
                <a:spcPts val="0"/>
              </a:spcAft>
              <a:buSzPct val="100000"/>
              <a:buFont typeface="Calibri"/>
              <a:buAutoNum type="arabicParenR"/>
            </a:pPr>
            <a:r>
              <a:rPr lang="en-US" sz="2400">
                <a:latin typeface="Calibri"/>
                <a:ea typeface="Calibri"/>
                <a:cs typeface="Calibri"/>
                <a:sym typeface="Calibri"/>
              </a:rPr>
              <a:t>first waypoint </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second waypoint</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green global position for picking</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second waypoint</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first waypoint</a:t>
            </a:r>
            <a:endParaRPr sz="2400">
              <a:latin typeface="Calibri"/>
              <a:ea typeface="Calibri"/>
              <a:cs typeface="Calibri"/>
              <a:sym typeface="Calibri"/>
            </a:endParaRPr>
          </a:p>
          <a:p>
            <a:pPr indent="-346710" lvl="0" marL="457200" marR="0" rtl="0" algn="l">
              <a:lnSpc>
                <a:spcPct val="90000"/>
              </a:lnSpc>
              <a:spcBef>
                <a:spcPts val="0"/>
              </a:spcBef>
              <a:spcAft>
                <a:spcPts val="0"/>
              </a:spcAft>
              <a:buSzPct val="100000"/>
              <a:buFont typeface="Calibri"/>
              <a:buAutoNum type="arabicParenR"/>
            </a:pPr>
            <a:r>
              <a:rPr lang="en-US" sz="2400">
                <a:latin typeface="Calibri"/>
                <a:ea typeface="Calibri"/>
                <a:cs typeface="Calibri"/>
                <a:sym typeface="Calibri"/>
              </a:rPr>
              <a:t>green global position for placing</a:t>
            </a:r>
            <a:endParaRPr sz="2400">
              <a:latin typeface="Calibri"/>
              <a:ea typeface="Calibri"/>
              <a:cs typeface="Calibri"/>
              <a:sym typeface="Calibri"/>
            </a:endParaRPr>
          </a:p>
        </p:txBody>
      </p:sp>
      <p:pic>
        <p:nvPicPr>
          <p:cNvPr id="253" name="Google Shape;253;p11"/>
          <p:cNvPicPr preferRelativeResize="0"/>
          <p:nvPr/>
        </p:nvPicPr>
        <p:blipFill>
          <a:blip r:embed="rId3">
            <a:alphaModFix/>
          </a:blip>
          <a:stretch>
            <a:fillRect/>
          </a:stretch>
        </p:blipFill>
        <p:spPr>
          <a:xfrm>
            <a:off x="4937625" y="2654662"/>
            <a:ext cx="6816052" cy="3318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2118909231c_0_0"/>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2118909231c_0_0"/>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a:t>
            </a:r>
            <a:r>
              <a:rPr b="1" lang="en-US" sz="4800">
                <a:solidFill>
                  <a:srgbClr val="FFFFFF"/>
                </a:solidFill>
                <a:latin typeface="Calibri"/>
                <a:ea typeface="Calibri"/>
                <a:cs typeface="Calibri"/>
                <a:sym typeface="Calibri"/>
              </a:rPr>
              <a:t>Camera</a:t>
            </a:r>
            <a:endParaRPr b="1" sz="4800">
              <a:solidFill>
                <a:srgbClr val="FFFFFF"/>
              </a:solidFill>
              <a:latin typeface="Calibri"/>
              <a:ea typeface="Calibri"/>
              <a:cs typeface="Calibri"/>
              <a:sym typeface="Calibri"/>
            </a:endParaRPr>
          </a:p>
        </p:txBody>
      </p:sp>
      <p:sp>
        <p:nvSpPr>
          <p:cNvPr id="261" name="Google Shape;261;g2118909231c_0_0"/>
          <p:cNvSpPr txBox="1"/>
          <p:nvPr/>
        </p:nvSpPr>
        <p:spPr>
          <a:xfrm>
            <a:off x="523125" y="2189600"/>
            <a:ext cx="6816300" cy="4430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lang="en-US" sz="2400">
                <a:latin typeface="Calibri"/>
                <a:ea typeface="Calibri"/>
                <a:cs typeface="Calibri"/>
                <a:sym typeface="Calibri"/>
              </a:rPr>
              <a:t>In order to maximize the performance of the detection and avoid collision we lowered the orientation of the camera. </a:t>
            </a:r>
            <a:endParaRPr sz="2400">
              <a:latin typeface="Calibri"/>
              <a:ea typeface="Calibri"/>
              <a:cs typeface="Calibri"/>
              <a:sym typeface="Calibri"/>
            </a:endParaRPr>
          </a:p>
          <a:p>
            <a:pPr indent="0" lvl="0" marL="0" marR="0" rtl="0" algn="l">
              <a:lnSpc>
                <a:spcPct val="90000"/>
              </a:lnSpc>
              <a:spcBef>
                <a:spcPts val="0"/>
              </a:spcBef>
              <a:spcAft>
                <a:spcPts val="0"/>
              </a:spcAft>
              <a:buNone/>
            </a:pPr>
            <a:r>
              <a:t/>
            </a:r>
            <a:endParaRPr sz="2400">
              <a:latin typeface="Calibri"/>
              <a:ea typeface="Calibri"/>
              <a:cs typeface="Calibri"/>
              <a:sym typeface="Calibri"/>
            </a:endParaRPr>
          </a:p>
          <a:p>
            <a:pPr indent="0" lvl="0" marL="0" marR="0" rtl="0" algn="l">
              <a:lnSpc>
                <a:spcPct val="90000"/>
              </a:lnSpc>
              <a:spcBef>
                <a:spcPts val="0"/>
              </a:spcBef>
              <a:spcAft>
                <a:spcPts val="0"/>
              </a:spcAft>
              <a:buNone/>
            </a:pPr>
            <a:r>
              <a:rPr lang="en-US" sz="2400">
                <a:latin typeface="Calibri"/>
                <a:ea typeface="Calibri"/>
                <a:cs typeface="Calibri"/>
                <a:sym typeface="Calibri"/>
              </a:rPr>
              <a:t>We used the Image topic on rviz to </a:t>
            </a:r>
            <a:endParaRPr sz="2400">
              <a:latin typeface="Calibri"/>
              <a:ea typeface="Calibri"/>
              <a:cs typeface="Calibri"/>
              <a:sym typeface="Calibri"/>
            </a:endParaRPr>
          </a:p>
          <a:p>
            <a:pPr indent="0" lvl="0" marL="0" marR="0" rtl="0" algn="l">
              <a:lnSpc>
                <a:spcPct val="90000"/>
              </a:lnSpc>
              <a:spcBef>
                <a:spcPts val="0"/>
              </a:spcBef>
              <a:spcAft>
                <a:spcPts val="0"/>
              </a:spcAft>
              <a:buNone/>
            </a:pPr>
            <a:r>
              <a:rPr lang="en-US" sz="2400">
                <a:latin typeface="Calibri"/>
                <a:ea typeface="Calibri"/>
                <a:cs typeface="Calibri"/>
                <a:sym typeface="Calibri"/>
              </a:rPr>
              <a:t>find the orientation that detect the maximum number of objects.</a:t>
            </a:r>
            <a:endParaRPr sz="2400">
              <a:latin typeface="Calibri"/>
              <a:ea typeface="Calibri"/>
              <a:cs typeface="Calibri"/>
              <a:sym typeface="Calibri"/>
            </a:endParaRPr>
          </a:p>
          <a:p>
            <a:pPr indent="0" lvl="0" marL="0" marR="0" rtl="0" algn="l">
              <a:lnSpc>
                <a:spcPct val="90000"/>
              </a:lnSpc>
              <a:spcBef>
                <a:spcPts val="0"/>
              </a:spcBef>
              <a:spcAft>
                <a:spcPts val="0"/>
              </a:spcAft>
              <a:buNone/>
            </a:pPr>
            <a:r>
              <a:t/>
            </a:r>
            <a:endParaRPr sz="2400">
              <a:latin typeface="Calibri"/>
              <a:ea typeface="Calibri"/>
              <a:cs typeface="Calibri"/>
              <a:sym typeface="Calibri"/>
            </a:endParaRPr>
          </a:p>
          <a:p>
            <a:pPr indent="0" lvl="0" marL="0" marR="0" rtl="0" algn="l">
              <a:lnSpc>
                <a:spcPct val="90000"/>
              </a:lnSpc>
              <a:spcBef>
                <a:spcPts val="0"/>
              </a:spcBef>
              <a:spcAft>
                <a:spcPts val="0"/>
              </a:spcAft>
              <a:buNone/>
            </a:pPr>
            <a:r>
              <a:rPr lang="en-US" sz="2400">
                <a:latin typeface="Calibri"/>
                <a:ea typeface="Calibri"/>
                <a:cs typeface="Calibri"/>
                <a:sym typeface="Calibri"/>
              </a:rPr>
              <a:t>In order to </a:t>
            </a:r>
            <a:r>
              <a:rPr lang="en-US" sz="2400">
                <a:latin typeface="Calibri"/>
                <a:ea typeface="Calibri"/>
                <a:cs typeface="Calibri"/>
                <a:sym typeface="Calibri"/>
              </a:rPr>
              <a:t>maintain</a:t>
            </a:r>
            <a:r>
              <a:rPr lang="en-US" sz="2400">
                <a:latin typeface="Calibri"/>
                <a:ea typeface="Calibri"/>
                <a:cs typeface="Calibri"/>
                <a:sym typeface="Calibri"/>
              </a:rPr>
              <a:t> consistency we implemented that the robot have the same configuration while performing the detections.</a:t>
            </a:r>
            <a:endParaRPr sz="2400">
              <a:latin typeface="Calibri"/>
              <a:ea typeface="Calibri"/>
              <a:cs typeface="Calibri"/>
              <a:sym typeface="Calibri"/>
            </a:endParaRPr>
          </a:p>
        </p:txBody>
      </p:sp>
      <p:pic>
        <p:nvPicPr>
          <p:cNvPr id="262" name="Google Shape;262;g2118909231c_0_0"/>
          <p:cNvPicPr preferRelativeResize="0"/>
          <p:nvPr/>
        </p:nvPicPr>
        <p:blipFill rotWithShape="1">
          <a:blip r:embed="rId3">
            <a:alphaModFix/>
          </a:blip>
          <a:srcRect b="9672" l="10070" r="35171" t="27355"/>
          <a:stretch/>
        </p:blipFill>
        <p:spPr>
          <a:xfrm>
            <a:off x="6395400" y="1707113"/>
            <a:ext cx="3374475" cy="2456500"/>
          </a:xfrm>
          <a:prstGeom prst="rect">
            <a:avLst/>
          </a:prstGeom>
          <a:noFill/>
          <a:ln>
            <a:noFill/>
          </a:ln>
        </p:spPr>
      </p:pic>
      <p:pic>
        <p:nvPicPr>
          <p:cNvPr id="263" name="Google Shape;263;g2118909231c_0_0"/>
          <p:cNvPicPr preferRelativeResize="0"/>
          <p:nvPr/>
        </p:nvPicPr>
        <p:blipFill rotWithShape="1">
          <a:blip r:embed="rId4">
            <a:alphaModFix/>
          </a:blip>
          <a:srcRect b="17878" l="12425" r="73942" t="45274"/>
          <a:stretch/>
        </p:blipFill>
        <p:spPr>
          <a:xfrm>
            <a:off x="8579255" y="4215325"/>
            <a:ext cx="2664596" cy="2570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2"/>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2"/>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a:t>
            </a:r>
            <a:r>
              <a:rPr b="1" lang="en-US" sz="4800">
                <a:solidFill>
                  <a:srgbClr val="FFFFFF"/>
                </a:solidFill>
                <a:latin typeface="Calibri"/>
                <a:ea typeface="Calibri"/>
                <a:cs typeface="Calibri"/>
                <a:sym typeface="Calibri"/>
              </a:rPr>
              <a:t>Apriltag</a:t>
            </a:r>
            <a:endParaRPr b="0" sz="4800" strike="noStrike">
              <a:solidFill>
                <a:srgbClr val="000000"/>
              </a:solidFill>
              <a:latin typeface="Calibri"/>
              <a:ea typeface="Calibri"/>
              <a:cs typeface="Calibri"/>
              <a:sym typeface="Calibri"/>
            </a:endParaRPr>
          </a:p>
        </p:txBody>
      </p:sp>
      <p:sp>
        <p:nvSpPr>
          <p:cNvPr id="271" name="Google Shape;271;p12"/>
          <p:cNvSpPr txBox="1"/>
          <p:nvPr/>
        </p:nvSpPr>
        <p:spPr>
          <a:xfrm>
            <a:off x="1285925" y="2146200"/>
            <a:ext cx="9039900" cy="4064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1001"/>
              </a:spcBef>
              <a:spcAft>
                <a:spcPts val="0"/>
              </a:spcAft>
              <a:buNone/>
            </a:pPr>
            <a:r>
              <a:rPr lang="en-US" sz="2400">
                <a:latin typeface="Calibri"/>
                <a:ea typeface="Calibri"/>
                <a:cs typeface="Calibri"/>
                <a:sym typeface="Calibri"/>
              </a:rPr>
              <a:t>We used Apriltag to detect the positions of all the tags that are in the field of vision of the robot. Using the positions of these tags we were able to  build the collision objects of all the relevant objects</a:t>
            </a:r>
            <a:endParaRPr sz="2400">
              <a:latin typeface="Calibri"/>
              <a:ea typeface="Calibri"/>
              <a:cs typeface="Calibri"/>
              <a:sym typeface="Calibri"/>
            </a:endParaRPr>
          </a:p>
        </p:txBody>
      </p:sp>
      <p:pic>
        <p:nvPicPr>
          <p:cNvPr id="272" name="Google Shape;272;p12"/>
          <p:cNvPicPr preferRelativeResize="0"/>
          <p:nvPr/>
        </p:nvPicPr>
        <p:blipFill rotWithShape="1">
          <a:blip r:embed="rId3">
            <a:alphaModFix/>
          </a:blip>
          <a:srcRect b="26352" l="21973" r="45096" t="40728"/>
          <a:stretch/>
        </p:blipFill>
        <p:spPr>
          <a:xfrm>
            <a:off x="2573750" y="3854725"/>
            <a:ext cx="6601477" cy="23555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14"/>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Create collision objects</a:t>
            </a:r>
            <a:endParaRPr b="0" sz="4800" strike="noStrike">
              <a:solidFill>
                <a:srgbClr val="000000"/>
              </a:solidFill>
              <a:latin typeface="Calibri"/>
              <a:ea typeface="Calibri"/>
              <a:cs typeface="Calibri"/>
              <a:sym typeface="Calibri"/>
            </a:endParaRPr>
          </a:p>
        </p:txBody>
      </p:sp>
      <p:sp>
        <p:nvSpPr>
          <p:cNvPr id="280" name="Google Shape;280;p14"/>
          <p:cNvSpPr txBox="1"/>
          <p:nvPr/>
        </p:nvSpPr>
        <p:spPr>
          <a:xfrm>
            <a:off x="102775" y="1965925"/>
            <a:ext cx="8563800" cy="4719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1001"/>
              </a:spcBef>
              <a:spcAft>
                <a:spcPts val="0"/>
              </a:spcAft>
              <a:buNone/>
            </a:pPr>
            <a:r>
              <a:rPr lang="en-US" sz="2400">
                <a:latin typeface="Calibri"/>
                <a:ea typeface="Calibri"/>
                <a:cs typeface="Calibri"/>
                <a:sym typeface="Calibri"/>
              </a:rPr>
              <a:t>In order to create the right collision objects we measured the dimensions of the objects using gazebo. The reference of the object is given by the tag applied on it.</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latin typeface="Calibri"/>
                <a:ea typeface="Calibri"/>
                <a:cs typeface="Calibri"/>
                <a:sym typeface="Calibri"/>
              </a:rPr>
              <a:t>Convert the values from the camera frame to /base_footprint</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latin typeface="Calibri"/>
                <a:ea typeface="Calibri"/>
                <a:cs typeface="Calibri"/>
                <a:sym typeface="Calibri"/>
              </a:rPr>
              <a:t>We enlarged the dimensions of the objects in order to prevent collisions. For every object we did the following actions:</a:t>
            </a:r>
            <a:endParaRPr sz="2400">
              <a:latin typeface="Calibri"/>
              <a:ea typeface="Calibri"/>
              <a:cs typeface="Calibri"/>
              <a:sym typeface="Calibri"/>
            </a:endParaRPr>
          </a:p>
          <a:p>
            <a:pPr indent="-381000" lvl="0" marL="457200" marR="0" rtl="0" algn="l">
              <a:lnSpc>
                <a:spcPct val="90000"/>
              </a:lnSpc>
              <a:spcBef>
                <a:spcPts val="1001"/>
              </a:spcBef>
              <a:spcAft>
                <a:spcPts val="0"/>
              </a:spcAft>
              <a:buSzPts val="2400"/>
              <a:buFont typeface="Calibri"/>
              <a:buChar char="-"/>
            </a:pPr>
            <a:r>
              <a:rPr b="1" lang="en-US" sz="2400">
                <a:latin typeface="Calibri"/>
                <a:ea typeface="Calibri"/>
                <a:cs typeface="Calibri"/>
                <a:sym typeface="Calibri"/>
              </a:rPr>
              <a:t>cube</a:t>
            </a:r>
            <a:r>
              <a:rPr lang="en-US" sz="2400">
                <a:latin typeface="Calibri"/>
                <a:ea typeface="Calibri"/>
                <a:cs typeface="Calibri"/>
                <a:sym typeface="Calibri"/>
              </a:rPr>
              <a:t>: incremented every dimensions</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b="1" lang="en-US" sz="2400">
                <a:latin typeface="Calibri"/>
                <a:ea typeface="Calibri"/>
                <a:cs typeface="Calibri"/>
                <a:sym typeface="Calibri"/>
              </a:rPr>
              <a:t>triangle</a:t>
            </a:r>
            <a:r>
              <a:rPr lang="en-US" sz="2400">
                <a:latin typeface="Calibri"/>
                <a:ea typeface="Calibri"/>
                <a:cs typeface="Calibri"/>
                <a:sym typeface="Calibri"/>
              </a:rPr>
              <a:t>: considered as a cone. Furthemore, we had to rotate its reference because the tag wasn’t placed right above it like the other objects</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b="1" lang="en-US" sz="2400">
                <a:latin typeface="Calibri"/>
                <a:ea typeface="Calibri"/>
                <a:cs typeface="Calibri"/>
                <a:sym typeface="Calibri"/>
              </a:rPr>
              <a:t>hexagon</a:t>
            </a:r>
            <a:r>
              <a:rPr lang="en-US" sz="2400">
                <a:latin typeface="Calibri"/>
                <a:ea typeface="Calibri"/>
                <a:cs typeface="Calibri"/>
                <a:sym typeface="Calibri"/>
              </a:rPr>
              <a:t> (target and obstacle): incremented its radius and its height</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b="1" lang="en-US" sz="2400">
                <a:latin typeface="Calibri"/>
                <a:ea typeface="Calibri"/>
                <a:cs typeface="Calibri"/>
                <a:sym typeface="Calibri"/>
              </a:rPr>
              <a:t>table with objects</a:t>
            </a:r>
            <a:r>
              <a:rPr lang="en-US" sz="2400">
                <a:latin typeface="Calibri"/>
                <a:ea typeface="Calibri"/>
                <a:cs typeface="Calibri"/>
                <a:sym typeface="Calibri"/>
              </a:rPr>
              <a:t>: incremented mostly its width. We decided to build the collision objects of the table as a cube in order to avoid collisions during the movement of the arm</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b="1" lang="en-US" sz="2400">
                <a:latin typeface="Calibri"/>
                <a:ea typeface="Calibri"/>
                <a:cs typeface="Calibri"/>
                <a:sym typeface="Calibri"/>
              </a:rPr>
              <a:t>cylindrical tables</a:t>
            </a:r>
            <a:r>
              <a:rPr lang="en-US" sz="2400">
                <a:latin typeface="Calibri"/>
                <a:ea typeface="Calibri"/>
                <a:cs typeface="Calibri"/>
                <a:sym typeface="Calibri"/>
              </a:rPr>
              <a:t>: incremented the height and the radius</a:t>
            </a:r>
            <a:endParaRPr sz="2400">
              <a:latin typeface="Calibri"/>
              <a:ea typeface="Calibri"/>
              <a:cs typeface="Calibri"/>
              <a:sym typeface="Calibri"/>
            </a:endParaRPr>
          </a:p>
        </p:txBody>
      </p:sp>
      <p:pic>
        <p:nvPicPr>
          <p:cNvPr id="281" name="Google Shape;281;p14"/>
          <p:cNvPicPr preferRelativeResize="0"/>
          <p:nvPr/>
        </p:nvPicPr>
        <p:blipFill rotWithShape="1">
          <a:blip r:embed="rId3">
            <a:alphaModFix/>
          </a:blip>
          <a:srcRect b="9724" l="35894" r="34230" t="28336"/>
          <a:stretch/>
        </p:blipFill>
        <p:spPr>
          <a:xfrm>
            <a:off x="8759325" y="1965925"/>
            <a:ext cx="3236649" cy="424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i="0" lang="en-US" sz="4800" u="none" cap="none" strike="noStrike">
                <a:solidFill>
                  <a:srgbClr val="FFFFFF"/>
                </a:solidFill>
                <a:latin typeface="Calibri"/>
                <a:ea typeface="Calibri"/>
                <a:cs typeface="Calibri"/>
                <a:sym typeface="Calibri"/>
              </a:rPr>
              <a:t>Assignment 1</a:t>
            </a:r>
            <a:endParaRPr b="0" i="0" sz="4800" u="none" cap="none" strike="noStrike">
              <a:solidFill>
                <a:srgbClr val="000000"/>
              </a:solidFill>
              <a:latin typeface="Calibri"/>
              <a:ea typeface="Calibri"/>
              <a:cs typeface="Calibri"/>
              <a:sym typeface="Calibri"/>
            </a:endParaRPr>
          </a:p>
        </p:txBody>
      </p:sp>
      <p:sp>
        <p:nvSpPr>
          <p:cNvPr id="81" name="Google Shape;81;p2"/>
          <p:cNvSpPr/>
          <p:nvPr/>
        </p:nvSpPr>
        <p:spPr>
          <a:xfrm>
            <a:off x="2498380" y="2845055"/>
            <a:ext cx="2329800" cy="1167900"/>
          </a:xfrm>
          <a:prstGeom prst="rect">
            <a:avLst/>
          </a:prstGeom>
          <a:solidFill>
            <a:srgbClr val="9FC5E8"/>
          </a:solidFill>
          <a:ln cap="flat" cmpd="sng" w="25400">
            <a:solidFill>
              <a:srgbClr val="31538F"/>
            </a:solidFill>
            <a:prstDash val="solid"/>
            <a:round/>
            <a:headEnd len="sm" w="sm" type="none"/>
            <a:tailEnd len="sm" w="sm" type="none"/>
          </a:ln>
        </p:spPr>
        <p:txBody>
          <a:bodyPr anchorCtr="0" anchor="ctr" bIns="45000" lIns="90000" spcFirstLastPara="1" rIns="90000" wrap="square" tIns="45000">
            <a:noAutofit/>
          </a:bodyPr>
          <a:lstStyle/>
          <a:p>
            <a:pPr indent="0" lvl="0" marL="0" marR="0" rtl="0" algn="ctr">
              <a:spcBef>
                <a:spcPts val="0"/>
              </a:spcBef>
              <a:spcAft>
                <a:spcPts val="0"/>
              </a:spcAft>
              <a:buNone/>
            </a:pPr>
            <a:r>
              <a:rPr b="0" i="0" lang="en-US" sz="1800" u="none" cap="none" strike="noStrike">
                <a:latin typeface="Arial"/>
                <a:ea typeface="Arial"/>
                <a:cs typeface="Arial"/>
                <a:sym typeface="Arial"/>
              </a:rPr>
              <a:t>robot_srv.cpp</a:t>
            </a:r>
            <a:endParaRPr b="0" sz="1800" strike="noStrike">
              <a:latin typeface="Arial"/>
              <a:ea typeface="Arial"/>
              <a:cs typeface="Arial"/>
              <a:sym typeface="Arial"/>
            </a:endParaRPr>
          </a:p>
        </p:txBody>
      </p:sp>
      <p:sp>
        <p:nvSpPr>
          <p:cNvPr id="82" name="Google Shape;82;p2"/>
          <p:cNvSpPr/>
          <p:nvPr/>
        </p:nvSpPr>
        <p:spPr>
          <a:xfrm>
            <a:off x="7386445" y="2845080"/>
            <a:ext cx="2329800" cy="1167900"/>
          </a:xfrm>
          <a:prstGeom prst="rect">
            <a:avLst/>
          </a:prstGeom>
          <a:solidFill>
            <a:schemeClr val="accent4"/>
          </a:solidFill>
          <a:ln cap="flat" cmpd="sng" w="25400">
            <a:solidFill>
              <a:srgbClr val="BA8C00"/>
            </a:solidFill>
            <a:prstDash val="solid"/>
            <a:round/>
            <a:headEnd len="sm" w="sm" type="none"/>
            <a:tailEnd len="sm" w="sm" type="none"/>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lang="en-US" sz="1800" strike="noStrike">
                <a:solidFill>
                  <a:srgbClr val="000000"/>
                </a:solidFill>
                <a:latin typeface="Calibri"/>
                <a:ea typeface="Calibri"/>
                <a:cs typeface="Calibri"/>
                <a:sym typeface="Calibri"/>
              </a:rPr>
              <a:t>controller_client.cpp</a:t>
            </a:r>
            <a:endParaRPr b="0" sz="1800" strike="noStrike">
              <a:latin typeface="Arial"/>
              <a:ea typeface="Arial"/>
              <a:cs typeface="Arial"/>
              <a:sym typeface="Arial"/>
            </a:endParaRPr>
          </a:p>
        </p:txBody>
      </p:sp>
      <p:sp>
        <p:nvSpPr>
          <p:cNvPr id="83" name="Google Shape;83;p2"/>
          <p:cNvSpPr/>
          <p:nvPr/>
        </p:nvSpPr>
        <p:spPr>
          <a:xfrm>
            <a:off x="2533013" y="4891350"/>
            <a:ext cx="2260500" cy="1270800"/>
          </a:xfrm>
          <a:prstGeom prst="ellipse">
            <a:avLst/>
          </a:prstGeom>
          <a:solidFill>
            <a:srgbClr val="C9DAF8"/>
          </a:solidFill>
          <a:ln cap="flat" cmpd="sng" w="25400">
            <a:solidFill>
              <a:srgbClr val="31538F"/>
            </a:solidFill>
            <a:prstDash val="solid"/>
            <a:round/>
            <a:headEnd len="sm" w="sm" type="none"/>
            <a:tailEnd len="sm" w="sm" type="none"/>
          </a:ln>
        </p:spPr>
        <p:txBody>
          <a:bodyPr anchorCtr="0" anchor="ctr" bIns="45000" lIns="90000" spcFirstLastPara="1" rIns="90000" wrap="square" tIns="45000">
            <a:noAutofit/>
          </a:bodyPr>
          <a:lstStyle/>
          <a:p>
            <a:pPr indent="0" lvl="0" marL="0" marR="0" rtl="0" algn="ctr">
              <a:spcBef>
                <a:spcPts val="0"/>
              </a:spcBef>
              <a:spcAft>
                <a:spcPts val="0"/>
              </a:spcAft>
              <a:buNone/>
            </a:pPr>
            <a:r>
              <a:rPr lang="en-US" sz="1800"/>
              <a:t>Move.action</a:t>
            </a:r>
            <a:endParaRPr b="0" sz="1800" strike="noStrike">
              <a:latin typeface="Arial"/>
              <a:ea typeface="Arial"/>
              <a:cs typeface="Arial"/>
              <a:sym typeface="Arial"/>
            </a:endParaRPr>
          </a:p>
        </p:txBody>
      </p:sp>
      <p:cxnSp>
        <p:nvCxnSpPr>
          <p:cNvPr id="84" name="Google Shape;84;p2"/>
          <p:cNvCxnSpPr>
            <a:stCxn id="81" idx="2"/>
            <a:endCxn id="83" idx="0"/>
          </p:cNvCxnSpPr>
          <p:nvPr/>
        </p:nvCxnSpPr>
        <p:spPr>
          <a:xfrm>
            <a:off x="3663280" y="4012955"/>
            <a:ext cx="0" cy="878400"/>
          </a:xfrm>
          <a:prstGeom prst="straightConnector1">
            <a:avLst/>
          </a:prstGeom>
          <a:noFill/>
          <a:ln cap="flat" cmpd="sng" w="9525">
            <a:solidFill>
              <a:schemeClr val="dk2"/>
            </a:solidFill>
            <a:prstDash val="solid"/>
            <a:round/>
            <a:headEnd len="med" w="med" type="none"/>
            <a:tailEnd len="med" w="med" type="triangle"/>
          </a:ln>
        </p:spPr>
      </p:cxnSp>
      <p:cxnSp>
        <p:nvCxnSpPr>
          <p:cNvPr id="85" name="Google Shape;85;p2"/>
          <p:cNvCxnSpPr>
            <a:stCxn id="81" idx="3"/>
            <a:endCxn id="82" idx="1"/>
          </p:cNvCxnSpPr>
          <p:nvPr/>
        </p:nvCxnSpPr>
        <p:spPr>
          <a:xfrm>
            <a:off x="4828180" y="3429005"/>
            <a:ext cx="2558400" cy="0"/>
          </a:xfrm>
          <a:prstGeom prst="straightConnector1">
            <a:avLst/>
          </a:prstGeom>
          <a:noFill/>
          <a:ln cap="flat" cmpd="sng" w="9525">
            <a:solidFill>
              <a:schemeClr val="dk2"/>
            </a:solidFill>
            <a:prstDash val="solid"/>
            <a:round/>
            <a:headEnd len="med" w="med" type="none"/>
            <a:tailEnd len="med" w="med" type="triangle"/>
          </a:ln>
        </p:spPr>
      </p:cxnSp>
      <p:cxnSp>
        <p:nvCxnSpPr>
          <p:cNvPr id="86" name="Google Shape;86;p2"/>
          <p:cNvCxnSpPr>
            <a:stCxn id="82" idx="1"/>
            <a:endCxn id="81" idx="3"/>
          </p:cNvCxnSpPr>
          <p:nvPr/>
        </p:nvCxnSpPr>
        <p:spPr>
          <a:xfrm rot="10800000">
            <a:off x="4828045" y="3429030"/>
            <a:ext cx="25584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15"/>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Pick – Robot configurations (1)</a:t>
            </a:r>
            <a:endParaRPr b="0" sz="4800" strike="noStrike">
              <a:solidFill>
                <a:srgbClr val="000000"/>
              </a:solidFill>
              <a:latin typeface="Calibri"/>
              <a:ea typeface="Calibri"/>
              <a:cs typeface="Calibri"/>
              <a:sym typeface="Calibri"/>
            </a:endParaRPr>
          </a:p>
        </p:txBody>
      </p:sp>
      <p:sp>
        <p:nvSpPr>
          <p:cNvPr id="289" name="Google Shape;289;p15"/>
          <p:cNvSpPr txBox="1"/>
          <p:nvPr/>
        </p:nvSpPr>
        <p:spPr>
          <a:xfrm>
            <a:off x="1146500" y="4576675"/>
            <a:ext cx="4325100" cy="19086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SzPts val="770"/>
              <a:buNone/>
            </a:pPr>
            <a:r>
              <a:rPr b="1" lang="en-US"/>
              <a:t>SAFE CONFIGURATION</a:t>
            </a:r>
            <a:r>
              <a:rPr lang="en-US"/>
              <a:t>:</a:t>
            </a:r>
            <a:endParaRPr/>
          </a:p>
          <a:p>
            <a:pPr indent="0" lvl="0" marL="0" marR="0" rtl="0" algn="l">
              <a:lnSpc>
                <a:spcPct val="100000"/>
              </a:lnSpc>
              <a:spcBef>
                <a:spcPts val="0"/>
              </a:spcBef>
              <a:spcAft>
                <a:spcPts val="0"/>
              </a:spcAft>
              <a:buSzPts val="770"/>
              <a:buNone/>
            </a:pPr>
            <a:r>
              <a:rPr lang="en-US"/>
              <a:t>Specified in the </a:t>
            </a:r>
            <a:r>
              <a:rPr lang="en-US">
                <a:solidFill>
                  <a:schemeClr val="accent2"/>
                </a:solidFill>
              </a:rPr>
              <a:t>joint space</a:t>
            </a:r>
            <a:endParaRPr>
              <a:solidFill>
                <a:schemeClr val="accent2"/>
              </a:solidFill>
            </a:endParaRPr>
          </a:p>
          <a:p>
            <a:pPr indent="0" lvl="0" marL="0" marR="0" rtl="0" algn="l">
              <a:lnSpc>
                <a:spcPct val="100000"/>
              </a:lnSpc>
              <a:spcBef>
                <a:spcPts val="0"/>
              </a:spcBef>
              <a:spcAft>
                <a:spcPts val="0"/>
              </a:spcAft>
              <a:buSzPts val="770"/>
              <a:buNone/>
            </a:pPr>
            <a:r>
              <a:t/>
            </a:r>
            <a:endParaRPr>
              <a:solidFill>
                <a:schemeClr val="accent2"/>
              </a:solidFill>
            </a:endParaRPr>
          </a:p>
          <a:p>
            <a:pPr indent="0" lvl="0" marL="0" marR="0" rtl="0" algn="l">
              <a:lnSpc>
                <a:spcPct val="100000"/>
              </a:lnSpc>
              <a:spcBef>
                <a:spcPts val="0"/>
              </a:spcBef>
              <a:spcAft>
                <a:spcPts val="0"/>
              </a:spcAft>
              <a:buSzPts val="770"/>
              <a:buNone/>
            </a:pPr>
            <a:r>
              <a:rPr lang="en-US">
                <a:solidFill>
                  <a:schemeClr val="accent1"/>
                </a:solidFill>
              </a:rPr>
              <a:t>Goals</a:t>
            </a:r>
            <a:r>
              <a:rPr lang="en-US"/>
              <a:t>:</a:t>
            </a:r>
            <a:endParaRPr/>
          </a:p>
          <a:p>
            <a:pPr indent="-317500" lvl="0" marL="457200" marR="0" rtl="0" algn="l">
              <a:lnSpc>
                <a:spcPct val="100000"/>
              </a:lnSpc>
              <a:spcBef>
                <a:spcPts val="0"/>
              </a:spcBef>
              <a:spcAft>
                <a:spcPts val="0"/>
              </a:spcAft>
              <a:buSzPts val="1400"/>
              <a:buChar char="●"/>
            </a:pPr>
            <a:r>
              <a:rPr lang="en-US"/>
              <a:t>achieve a safe navigation;</a:t>
            </a:r>
            <a:endParaRPr/>
          </a:p>
          <a:p>
            <a:pPr indent="-317500" lvl="0" marL="457200" marR="0" rtl="0" algn="l">
              <a:lnSpc>
                <a:spcPct val="100000"/>
              </a:lnSpc>
              <a:spcBef>
                <a:spcPts val="0"/>
              </a:spcBef>
              <a:spcAft>
                <a:spcPts val="0"/>
              </a:spcAft>
              <a:buSzPts val="1400"/>
              <a:buChar char="●"/>
            </a:pPr>
            <a:r>
              <a:rPr lang="en-US"/>
              <a:t>provide enough room for the object that the robot is holding.</a:t>
            </a:r>
            <a:endParaRPr b="0" strike="noStrike">
              <a:latin typeface="Arial"/>
              <a:ea typeface="Arial"/>
              <a:cs typeface="Arial"/>
              <a:sym typeface="Arial"/>
            </a:endParaRPr>
          </a:p>
        </p:txBody>
      </p:sp>
      <p:pic>
        <p:nvPicPr>
          <p:cNvPr id="290" name="Google Shape;290;p15"/>
          <p:cNvPicPr preferRelativeResize="0"/>
          <p:nvPr/>
        </p:nvPicPr>
        <p:blipFill rotWithShape="1">
          <a:blip r:embed="rId3">
            <a:alphaModFix/>
          </a:blip>
          <a:srcRect b="10359" l="38027" r="22307" t="35516"/>
          <a:stretch/>
        </p:blipFill>
        <p:spPr>
          <a:xfrm>
            <a:off x="1705813" y="1815675"/>
            <a:ext cx="3010727" cy="2600600"/>
          </a:xfrm>
          <a:prstGeom prst="rect">
            <a:avLst/>
          </a:prstGeom>
          <a:noFill/>
          <a:ln>
            <a:noFill/>
          </a:ln>
        </p:spPr>
      </p:pic>
      <p:sp>
        <p:nvSpPr>
          <p:cNvPr id="291" name="Google Shape;291;p15"/>
          <p:cNvSpPr txBox="1"/>
          <p:nvPr/>
        </p:nvSpPr>
        <p:spPr>
          <a:xfrm>
            <a:off x="6105325" y="4554025"/>
            <a:ext cx="45621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INTERMEDIATE CONFIGURATION</a:t>
            </a:r>
            <a:r>
              <a:rPr b="1" lang="en-US"/>
              <a:t>:</a:t>
            </a:r>
            <a:endParaRPr b="1"/>
          </a:p>
          <a:p>
            <a:pPr indent="0" lvl="0" marL="0" rtl="0" algn="l">
              <a:spcBef>
                <a:spcPts val="0"/>
              </a:spcBef>
              <a:spcAft>
                <a:spcPts val="0"/>
              </a:spcAft>
              <a:buNone/>
            </a:pPr>
            <a:r>
              <a:rPr lang="en-US"/>
              <a:t>S</a:t>
            </a:r>
            <a:r>
              <a:rPr lang="en-US"/>
              <a:t>pecified in the </a:t>
            </a:r>
            <a:r>
              <a:rPr lang="en-US">
                <a:solidFill>
                  <a:schemeClr val="accent2"/>
                </a:solidFill>
              </a:rPr>
              <a:t>joint space</a:t>
            </a:r>
            <a:endParaRPr>
              <a:solidFill>
                <a:schemeClr val="accent2"/>
              </a:solidFill>
            </a:endParaRPr>
          </a:p>
          <a:p>
            <a:pPr indent="0" lvl="0" marL="0" rtl="0" algn="l">
              <a:spcBef>
                <a:spcPts val="0"/>
              </a:spcBef>
              <a:spcAft>
                <a:spcPts val="0"/>
              </a:spcAft>
              <a:buNone/>
            </a:pPr>
            <a:r>
              <a:t/>
            </a:r>
            <a:endParaRPr>
              <a:solidFill>
                <a:schemeClr val="accent1"/>
              </a:solidFill>
            </a:endParaRPr>
          </a:p>
          <a:p>
            <a:pPr indent="0" lvl="0" marL="0" rtl="0" algn="l">
              <a:spcBef>
                <a:spcPts val="0"/>
              </a:spcBef>
              <a:spcAft>
                <a:spcPts val="0"/>
              </a:spcAft>
              <a:buNone/>
            </a:pPr>
            <a:r>
              <a:rPr lang="en-US">
                <a:solidFill>
                  <a:schemeClr val="accent1"/>
                </a:solidFill>
              </a:rPr>
              <a:t>G</a:t>
            </a:r>
            <a:r>
              <a:rPr lang="en-US">
                <a:solidFill>
                  <a:schemeClr val="accent1"/>
                </a:solidFill>
              </a:rPr>
              <a:t>oal</a:t>
            </a:r>
            <a:r>
              <a:rPr lang="en-US"/>
              <a:t>: minimize the risk of collisions with the table and the objects. </a:t>
            </a:r>
            <a:endParaRPr/>
          </a:p>
          <a:p>
            <a:pPr indent="-317500" lvl="0" marL="457200" rtl="0" algn="l">
              <a:spcBef>
                <a:spcPts val="0"/>
              </a:spcBef>
              <a:spcAft>
                <a:spcPts val="0"/>
              </a:spcAft>
              <a:buSzPts val="1400"/>
              <a:buChar char="➢"/>
            </a:pPr>
            <a:r>
              <a:rPr lang="en-US"/>
              <a:t>we raised both the torso and the arm of the robot to minimize the amount of horizontal movement in the proximity of the obstacles</a:t>
            </a:r>
            <a:endParaRPr/>
          </a:p>
        </p:txBody>
      </p:sp>
      <p:pic>
        <p:nvPicPr>
          <p:cNvPr id="292" name="Google Shape;292;p15"/>
          <p:cNvPicPr preferRelativeResize="0"/>
          <p:nvPr/>
        </p:nvPicPr>
        <p:blipFill rotWithShape="1">
          <a:blip r:embed="rId4">
            <a:alphaModFix/>
          </a:blip>
          <a:srcRect b="7629" l="34261" r="16602" t="25328"/>
          <a:stretch/>
        </p:blipFill>
        <p:spPr>
          <a:xfrm>
            <a:off x="6787813" y="1804350"/>
            <a:ext cx="3010727" cy="2600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2112f12c695_1_13"/>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g2112f12c695_1_13"/>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Pick – Robot configurations (</a:t>
            </a:r>
            <a:r>
              <a:rPr b="1" lang="en-US" sz="4800">
                <a:solidFill>
                  <a:srgbClr val="FFFFFF"/>
                </a:solidFill>
                <a:latin typeface="Calibri"/>
                <a:ea typeface="Calibri"/>
                <a:cs typeface="Calibri"/>
                <a:sym typeface="Calibri"/>
              </a:rPr>
              <a:t>2</a:t>
            </a:r>
            <a:r>
              <a:rPr b="1" lang="en-US" sz="4800" strike="noStrike">
                <a:solidFill>
                  <a:srgbClr val="FFFFFF"/>
                </a:solidFill>
                <a:latin typeface="Calibri"/>
                <a:ea typeface="Calibri"/>
                <a:cs typeface="Calibri"/>
                <a:sym typeface="Calibri"/>
              </a:rPr>
              <a:t>)</a:t>
            </a:r>
            <a:endParaRPr b="0" sz="4800" strike="noStrike">
              <a:solidFill>
                <a:srgbClr val="000000"/>
              </a:solidFill>
              <a:latin typeface="Calibri"/>
              <a:ea typeface="Calibri"/>
              <a:cs typeface="Calibri"/>
              <a:sym typeface="Calibri"/>
            </a:endParaRPr>
          </a:p>
        </p:txBody>
      </p:sp>
      <p:sp>
        <p:nvSpPr>
          <p:cNvPr id="300" name="Google Shape;300;g2112f12c695_1_13"/>
          <p:cNvSpPr txBox="1"/>
          <p:nvPr/>
        </p:nvSpPr>
        <p:spPr>
          <a:xfrm>
            <a:off x="801675" y="2451450"/>
            <a:ext cx="4166400" cy="22881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1001"/>
              </a:spcBef>
              <a:spcAft>
                <a:spcPts val="0"/>
              </a:spcAft>
              <a:buSzPts val="770"/>
              <a:buNone/>
            </a:pPr>
            <a:r>
              <a:rPr b="1" lang="en-US"/>
              <a:t>TARGET </a:t>
            </a:r>
            <a:r>
              <a:rPr b="1" lang="en-US"/>
              <a:t>CONFIGURATION</a:t>
            </a:r>
            <a:r>
              <a:rPr lang="en-US"/>
              <a:t>:</a:t>
            </a:r>
            <a:endParaRPr/>
          </a:p>
          <a:p>
            <a:pPr indent="0" lvl="0" marL="0" marR="0" rtl="0" algn="l">
              <a:lnSpc>
                <a:spcPct val="100000"/>
              </a:lnSpc>
              <a:spcBef>
                <a:spcPts val="1001"/>
              </a:spcBef>
              <a:spcAft>
                <a:spcPts val="0"/>
              </a:spcAft>
              <a:buNone/>
            </a:pPr>
            <a:r>
              <a:rPr lang="en-US">
                <a:solidFill>
                  <a:schemeClr val="accent1"/>
                </a:solidFill>
              </a:rPr>
              <a:t>Goal</a:t>
            </a:r>
            <a:r>
              <a:rPr lang="en-US"/>
              <a:t>: reach a position for the gripper slightly above the object to pick.</a:t>
            </a:r>
            <a:endParaRPr/>
          </a:p>
          <a:p>
            <a:pPr indent="0" lvl="0" marL="0" marR="0" rtl="0" algn="l">
              <a:lnSpc>
                <a:spcPct val="100000"/>
              </a:lnSpc>
              <a:spcBef>
                <a:spcPts val="1001"/>
              </a:spcBef>
              <a:spcAft>
                <a:spcPts val="0"/>
              </a:spcAft>
              <a:buNone/>
            </a:pPr>
            <a:r>
              <a:rPr lang="en-US"/>
              <a:t>Since from the detection we’re able to get the pose of the object</a:t>
            </a:r>
            <a:endParaRPr/>
          </a:p>
          <a:p>
            <a:pPr indent="-317500" lvl="0" marL="457200" marR="0" rtl="0" algn="l">
              <a:lnSpc>
                <a:spcPct val="100000"/>
              </a:lnSpc>
              <a:spcBef>
                <a:spcPts val="1001"/>
              </a:spcBef>
              <a:spcAft>
                <a:spcPts val="0"/>
              </a:spcAft>
              <a:buSzPts val="1400"/>
              <a:buChar char="➢"/>
            </a:pPr>
            <a:r>
              <a:rPr lang="en-US"/>
              <a:t>use the </a:t>
            </a:r>
            <a:r>
              <a:rPr lang="en-US">
                <a:solidFill>
                  <a:schemeClr val="accent2"/>
                </a:solidFill>
              </a:rPr>
              <a:t>cartesian space</a:t>
            </a:r>
            <a:r>
              <a:rPr lang="en-US"/>
              <a:t> to directly set a target pose for the gripper instead of setting the value of each joint.</a:t>
            </a:r>
            <a:endParaRPr b="0" strike="noStrike">
              <a:latin typeface="Arial"/>
              <a:ea typeface="Arial"/>
              <a:cs typeface="Arial"/>
              <a:sym typeface="Arial"/>
            </a:endParaRPr>
          </a:p>
        </p:txBody>
      </p:sp>
      <p:pic>
        <p:nvPicPr>
          <p:cNvPr id="301" name="Google Shape;301;g2112f12c695_1_13"/>
          <p:cNvPicPr preferRelativeResize="0"/>
          <p:nvPr/>
        </p:nvPicPr>
        <p:blipFill rotWithShape="1">
          <a:blip r:embed="rId3">
            <a:alphaModFix/>
          </a:blip>
          <a:srcRect b="13288" l="27449" r="15954" t="7940"/>
          <a:stretch/>
        </p:blipFill>
        <p:spPr>
          <a:xfrm>
            <a:off x="5442800" y="2343925"/>
            <a:ext cx="2731901" cy="2406800"/>
          </a:xfrm>
          <a:prstGeom prst="rect">
            <a:avLst/>
          </a:prstGeom>
          <a:noFill/>
          <a:ln>
            <a:noFill/>
          </a:ln>
        </p:spPr>
      </p:pic>
      <p:pic>
        <p:nvPicPr>
          <p:cNvPr id="302" name="Google Shape;302;g2112f12c695_1_13"/>
          <p:cNvPicPr preferRelativeResize="0"/>
          <p:nvPr/>
        </p:nvPicPr>
        <p:blipFill rotWithShape="1">
          <a:blip r:embed="rId4">
            <a:alphaModFix/>
          </a:blip>
          <a:srcRect b="19944" l="32194" r="22209" t="16900"/>
          <a:stretch/>
        </p:blipFill>
        <p:spPr>
          <a:xfrm>
            <a:off x="8686725" y="2343925"/>
            <a:ext cx="2731901" cy="2395571"/>
          </a:xfrm>
          <a:prstGeom prst="rect">
            <a:avLst/>
          </a:prstGeom>
          <a:noFill/>
          <a:ln>
            <a:noFill/>
          </a:ln>
        </p:spPr>
      </p:pic>
      <p:sp>
        <p:nvSpPr>
          <p:cNvPr id="303" name="Google Shape;303;g2112f12c695_1_13"/>
          <p:cNvSpPr txBox="1"/>
          <p:nvPr/>
        </p:nvSpPr>
        <p:spPr>
          <a:xfrm>
            <a:off x="5396900" y="5079975"/>
            <a:ext cx="5751000" cy="959700"/>
          </a:xfrm>
          <a:prstGeom prst="rect">
            <a:avLst/>
          </a:prstGeom>
          <a:noFill/>
          <a:ln>
            <a:noFill/>
          </a:ln>
        </p:spPr>
        <p:txBody>
          <a:bodyPr anchorCtr="0" anchor="t" bIns="91425" lIns="91425" spcFirstLastPara="1" rIns="91425" wrap="square" tIns="91425">
            <a:spAutoFit/>
          </a:bodyPr>
          <a:lstStyle/>
          <a:p>
            <a:pPr indent="0" lvl="0" marL="0" rtl="0" algn="l">
              <a:spcBef>
                <a:spcPts val="1001"/>
              </a:spcBef>
              <a:spcAft>
                <a:spcPts val="0"/>
              </a:spcAft>
              <a:buNone/>
            </a:pPr>
            <a:r>
              <a:rPr lang="en-US">
                <a:solidFill>
                  <a:schemeClr val="dk1"/>
                </a:solidFill>
              </a:rPr>
              <a:t>Orientation of the gripper:</a:t>
            </a:r>
            <a:endParaRPr>
              <a:solidFill>
                <a:schemeClr val="dk1"/>
              </a:solidFill>
            </a:endParaRPr>
          </a:p>
          <a:p>
            <a:pPr indent="-317500" lvl="0" marL="457200" rtl="0" algn="l">
              <a:spcBef>
                <a:spcPts val="1001"/>
              </a:spcBef>
              <a:spcAft>
                <a:spcPts val="0"/>
              </a:spcAft>
              <a:buClr>
                <a:schemeClr val="dk1"/>
              </a:buClr>
              <a:buSzPts val="1400"/>
              <a:buChar char="-"/>
            </a:pPr>
            <a:r>
              <a:rPr lang="en-US">
                <a:solidFill>
                  <a:schemeClr val="dk1"/>
                </a:solidFill>
              </a:rPr>
              <a:t>perpendicular to the plane of the table;</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keeps in consideration also the orientation of the object to pick.</a:t>
            </a:r>
            <a:endParaRPr/>
          </a:p>
        </p:txBody>
      </p:sp>
      <p:sp>
        <p:nvSpPr>
          <p:cNvPr id="304" name="Google Shape;304;g2112f12c695_1_13"/>
          <p:cNvSpPr/>
          <p:nvPr/>
        </p:nvSpPr>
        <p:spPr>
          <a:xfrm>
            <a:off x="2227750" y="4739500"/>
            <a:ext cx="559200" cy="661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g2112f12c695_1_13"/>
          <p:cNvSpPr txBox="1"/>
          <p:nvPr/>
        </p:nvSpPr>
        <p:spPr>
          <a:xfrm>
            <a:off x="447400" y="5457225"/>
            <a:ext cx="4250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0000"/>
                </a:solidFill>
              </a:rPr>
              <a:t>Multiple inverse kinematic solutions:</a:t>
            </a:r>
            <a:endParaRPr>
              <a:solidFill>
                <a:srgbClr val="FF0000"/>
              </a:solidFill>
            </a:endParaRPr>
          </a:p>
          <a:p>
            <a:pPr indent="-317500" lvl="0" marL="457200" rtl="0" algn="l">
              <a:spcBef>
                <a:spcPts val="0"/>
              </a:spcBef>
              <a:spcAft>
                <a:spcPts val="0"/>
              </a:spcAft>
              <a:buSzPts val="1400"/>
              <a:buChar char="➢"/>
            </a:pPr>
            <a:r>
              <a:rPr lang="en-US"/>
              <a:t>different executions can result in different values of the joint variables.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16"/>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Pick – Pick sequence</a:t>
            </a:r>
            <a:endParaRPr b="0" sz="4800" strike="noStrike">
              <a:solidFill>
                <a:srgbClr val="000000"/>
              </a:solidFill>
              <a:latin typeface="Calibri"/>
              <a:ea typeface="Calibri"/>
              <a:cs typeface="Calibri"/>
              <a:sym typeface="Calibri"/>
            </a:endParaRPr>
          </a:p>
        </p:txBody>
      </p:sp>
      <p:sp>
        <p:nvSpPr>
          <p:cNvPr id="313" name="Google Shape;313;p16"/>
          <p:cNvSpPr txBox="1"/>
          <p:nvPr/>
        </p:nvSpPr>
        <p:spPr>
          <a:xfrm>
            <a:off x="7424025" y="3093300"/>
            <a:ext cx="1938600" cy="671400"/>
          </a:xfrm>
          <a:prstGeom prst="rect">
            <a:avLst/>
          </a:prstGeom>
          <a:noFill/>
          <a:ln>
            <a:noFill/>
          </a:ln>
        </p:spPr>
        <p:txBody>
          <a:bodyPr anchorCtr="0" anchor="t" bIns="45700" lIns="91425" spcFirstLastPara="1" rIns="91425" wrap="square" tIns="45700">
            <a:normAutofit/>
          </a:bodyPr>
          <a:lstStyle/>
          <a:p>
            <a:pPr indent="0" lvl="0" marL="457200" marR="0" rtl="0" algn="ctr">
              <a:lnSpc>
                <a:spcPct val="90000"/>
              </a:lnSpc>
              <a:spcBef>
                <a:spcPts val="0"/>
              </a:spcBef>
              <a:spcAft>
                <a:spcPts val="0"/>
              </a:spcAft>
              <a:buNone/>
            </a:pPr>
            <a:r>
              <a:rPr lang="en-US" sz="1600"/>
              <a:t>CARTESIAN</a:t>
            </a:r>
            <a:endParaRPr sz="1600"/>
          </a:p>
          <a:p>
            <a:pPr indent="0" lvl="0" marL="457200" marR="0" rtl="0" algn="ctr">
              <a:lnSpc>
                <a:spcPct val="90000"/>
              </a:lnSpc>
              <a:spcBef>
                <a:spcPts val="0"/>
              </a:spcBef>
              <a:spcAft>
                <a:spcPts val="0"/>
              </a:spcAft>
              <a:buNone/>
            </a:pPr>
            <a:r>
              <a:rPr lang="en-US" sz="1600"/>
              <a:t>PATH</a:t>
            </a:r>
            <a:endParaRPr b="0" sz="1600" strike="noStrike">
              <a:latin typeface="Arial"/>
              <a:ea typeface="Arial"/>
              <a:cs typeface="Arial"/>
              <a:sym typeface="Arial"/>
            </a:endParaRPr>
          </a:p>
        </p:txBody>
      </p:sp>
      <p:pic>
        <p:nvPicPr>
          <p:cNvPr id="314" name="Google Shape;314;p16"/>
          <p:cNvPicPr preferRelativeResize="0"/>
          <p:nvPr/>
        </p:nvPicPr>
        <p:blipFill rotWithShape="1">
          <a:blip r:embed="rId3">
            <a:alphaModFix/>
          </a:blip>
          <a:srcRect b="10359" l="38027" r="22307" t="35516"/>
          <a:stretch/>
        </p:blipFill>
        <p:spPr>
          <a:xfrm>
            <a:off x="400872" y="1815675"/>
            <a:ext cx="2300726" cy="1987326"/>
          </a:xfrm>
          <a:prstGeom prst="rect">
            <a:avLst/>
          </a:prstGeom>
          <a:noFill/>
          <a:ln>
            <a:noFill/>
          </a:ln>
        </p:spPr>
      </p:pic>
      <p:pic>
        <p:nvPicPr>
          <p:cNvPr id="315" name="Google Shape;315;p16"/>
          <p:cNvPicPr preferRelativeResize="0"/>
          <p:nvPr/>
        </p:nvPicPr>
        <p:blipFill rotWithShape="1">
          <a:blip r:embed="rId4">
            <a:alphaModFix/>
          </a:blip>
          <a:srcRect b="23646" l="37776" r="26097" t="23130"/>
          <a:stretch/>
        </p:blipFill>
        <p:spPr>
          <a:xfrm>
            <a:off x="3122525" y="1815675"/>
            <a:ext cx="2130820" cy="1987326"/>
          </a:xfrm>
          <a:prstGeom prst="rect">
            <a:avLst/>
          </a:prstGeom>
          <a:noFill/>
          <a:ln>
            <a:noFill/>
          </a:ln>
        </p:spPr>
      </p:pic>
      <p:pic>
        <p:nvPicPr>
          <p:cNvPr id="316" name="Google Shape;316;p16"/>
          <p:cNvPicPr preferRelativeResize="0"/>
          <p:nvPr/>
        </p:nvPicPr>
        <p:blipFill rotWithShape="1">
          <a:blip r:embed="rId5">
            <a:alphaModFix/>
          </a:blip>
          <a:srcRect b="31024" l="33488" r="26007" t="7940"/>
          <a:stretch/>
        </p:blipFill>
        <p:spPr>
          <a:xfrm>
            <a:off x="5766413" y="1815675"/>
            <a:ext cx="2083407" cy="1987326"/>
          </a:xfrm>
          <a:prstGeom prst="rect">
            <a:avLst/>
          </a:prstGeom>
          <a:noFill/>
          <a:ln>
            <a:noFill/>
          </a:ln>
        </p:spPr>
      </p:pic>
      <p:sp>
        <p:nvSpPr>
          <p:cNvPr id="317" name="Google Shape;317;p16"/>
          <p:cNvSpPr/>
          <p:nvPr/>
        </p:nvSpPr>
        <p:spPr>
          <a:xfrm>
            <a:off x="2777281" y="2590350"/>
            <a:ext cx="265500" cy="4380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a:off x="5405700" y="2590350"/>
            <a:ext cx="265500" cy="4380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a:off x="8034125" y="2590350"/>
            <a:ext cx="1156500" cy="4380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0" name="Google Shape;320;p16"/>
          <p:cNvPicPr preferRelativeResize="0"/>
          <p:nvPr/>
        </p:nvPicPr>
        <p:blipFill rotWithShape="1">
          <a:blip r:embed="rId6">
            <a:alphaModFix/>
          </a:blip>
          <a:srcRect b="0" l="0" r="3465" t="0"/>
          <a:stretch/>
        </p:blipFill>
        <p:spPr>
          <a:xfrm>
            <a:off x="9515025" y="1807675"/>
            <a:ext cx="1614375" cy="2046775"/>
          </a:xfrm>
          <a:prstGeom prst="rect">
            <a:avLst/>
          </a:prstGeom>
          <a:noFill/>
          <a:ln>
            <a:noFill/>
          </a:ln>
        </p:spPr>
      </p:pic>
      <p:pic>
        <p:nvPicPr>
          <p:cNvPr id="321" name="Google Shape;321;p16"/>
          <p:cNvPicPr preferRelativeResize="0"/>
          <p:nvPr/>
        </p:nvPicPr>
        <p:blipFill rotWithShape="1">
          <a:blip r:embed="rId7">
            <a:alphaModFix/>
          </a:blip>
          <a:srcRect b="4064" l="35824" r="5503" t="12295"/>
          <a:stretch/>
        </p:blipFill>
        <p:spPr>
          <a:xfrm>
            <a:off x="5766425" y="4399549"/>
            <a:ext cx="2083400" cy="1929976"/>
          </a:xfrm>
          <a:prstGeom prst="rect">
            <a:avLst/>
          </a:prstGeom>
          <a:noFill/>
          <a:ln>
            <a:noFill/>
          </a:ln>
        </p:spPr>
      </p:pic>
      <p:sp>
        <p:nvSpPr>
          <p:cNvPr id="322" name="Google Shape;322;p16"/>
          <p:cNvSpPr/>
          <p:nvPr/>
        </p:nvSpPr>
        <p:spPr>
          <a:xfrm flipH="1" rot="-5400000">
            <a:off x="8326125" y="4112925"/>
            <a:ext cx="1840800" cy="1864200"/>
          </a:xfrm>
          <a:prstGeom prst="bentUpArrow">
            <a:avLst>
              <a:gd fmla="val 16967" name="adj1"/>
              <a:gd fmla="val 21265" name="adj2"/>
              <a:gd fmla="val 25824" name="adj3"/>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txBox="1"/>
          <p:nvPr/>
        </p:nvSpPr>
        <p:spPr>
          <a:xfrm>
            <a:off x="10010850" y="4306275"/>
            <a:ext cx="24012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US"/>
              <a:t>Remove </a:t>
            </a:r>
            <a:r>
              <a:rPr lang="en-US"/>
              <a:t>object</a:t>
            </a:r>
            <a:r>
              <a:rPr lang="en-US"/>
              <a:t> from collision objects</a:t>
            </a:r>
            <a:endParaRPr/>
          </a:p>
          <a:p>
            <a:pPr indent="-317500" lvl="0" marL="457200" rtl="0" algn="l">
              <a:spcBef>
                <a:spcPts val="0"/>
              </a:spcBef>
              <a:spcAft>
                <a:spcPts val="0"/>
              </a:spcAft>
              <a:buSzPts val="1400"/>
              <a:buChar char="-"/>
            </a:pPr>
            <a:r>
              <a:rPr lang="en-US">
                <a:solidFill>
                  <a:schemeClr val="dk1"/>
                </a:solidFill>
              </a:rPr>
              <a:t>attach links</a:t>
            </a:r>
            <a:endParaRPr/>
          </a:p>
          <a:p>
            <a:pPr indent="-317500" lvl="0" marL="457200" rtl="0" algn="l">
              <a:spcBef>
                <a:spcPts val="0"/>
              </a:spcBef>
              <a:spcAft>
                <a:spcPts val="0"/>
              </a:spcAft>
              <a:buSzPts val="1400"/>
              <a:buChar char="-"/>
            </a:pPr>
            <a:r>
              <a:rPr lang="en-US"/>
              <a:t>close gripper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24" name="Google Shape;324;p16"/>
          <p:cNvPicPr preferRelativeResize="0"/>
          <p:nvPr/>
        </p:nvPicPr>
        <p:blipFill rotWithShape="1">
          <a:blip r:embed="rId8">
            <a:alphaModFix/>
          </a:blip>
          <a:srcRect b="1490" l="24702" r="18899" t="16150"/>
          <a:stretch/>
        </p:blipFill>
        <p:spPr>
          <a:xfrm>
            <a:off x="3122525" y="4399550"/>
            <a:ext cx="2046007" cy="1929976"/>
          </a:xfrm>
          <a:prstGeom prst="rect">
            <a:avLst/>
          </a:prstGeom>
          <a:noFill/>
          <a:ln>
            <a:noFill/>
          </a:ln>
        </p:spPr>
      </p:pic>
      <p:sp>
        <p:nvSpPr>
          <p:cNvPr id="325" name="Google Shape;325;p16"/>
          <p:cNvSpPr/>
          <p:nvPr/>
        </p:nvSpPr>
        <p:spPr>
          <a:xfrm rot="10800000">
            <a:off x="5334725" y="5250125"/>
            <a:ext cx="265500" cy="438000"/>
          </a:xfrm>
          <a:prstGeom prst="rightArrow">
            <a:avLst>
              <a:gd fmla="val 37226"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rot="10800000">
            <a:off x="2777275" y="5250125"/>
            <a:ext cx="265500" cy="438000"/>
          </a:xfrm>
          <a:prstGeom prst="rightArrow">
            <a:avLst>
              <a:gd fmla="val 37226"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7" name="Google Shape;327;p16"/>
          <p:cNvPicPr preferRelativeResize="0"/>
          <p:nvPr/>
        </p:nvPicPr>
        <p:blipFill rotWithShape="1">
          <a:blip r:embed="rId9">
            <a:alphaModFix/>
          </a:blip>
          <a:srcRect b="2152" l="30524" r="22245" t="34169"/>
          <a:stretch/>
        </p:blipFill>
        <p:spPr>
          <a:xfrm>
            <a:off x="387934" y="4423474"/>
            <a:ext cx="2232592" cy="1929974"/>
          </a:xfrm>
          <a:prstGeom prst="rect">
            <a:avLst/>
          </a:prstGeom>
          <a:noFill/>
          <a:ln>
            <a:noFill/>
          </a:ln>
        </p:spPr>
      </p:pic>
      <p:sp>
        <p:nvSpPr>
          <p:cNvPr id="328" name="Google Shape;328;p16"/>
          <p:cNvSpPr txBox="1"/>
          <p:nvPr/>
        </p:nvSpPr>
        <p:spPr>
          <a:xfrm>
            <a:off x="820250" y="3913125"/>
            <a:ext cx="173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a:solidFill>
                  <a:schemeClr val="dk1"/>
                </a:solidFill>
              </a:rPr>
              <a:t>SAFE CONF.</a:t>
            </a:r>
            <a:endParaRPr b="1"/>
          </a:p>
        </p:txBody>
      </p:sp>
      <p:sp>
        <p:nvSpPr>
          <p:cNvPr id="329" name="Google Shape;329;p16"/>
          <p:cNvSpPr txBox="1"/>
          <p:nvPr/>
        </p:nvSpPr>
        <p:spPr>
          <a:xfrm>
            <a:off x="5996725" y="3901175"/>
            <a:ext cx="177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dk1"/>
                </a:solidFill>
              </a:rPr>
              <a:t>TARGET </a:t>
            </a:r>
            <a:r>
              <a:rPr b="1" lang="en-US">
                <a:solidFill>
                  <a:schemeClr val="dk1"/>
                </a:solidFill>
              </a:rPr>
              <a:t>CONF.</a:t>
            </a:r>
            <a:endParaRPr b="1"/>
          </a:p>
        </p:txBody>
      </p:sp>
      <p:sp>
        <p:nvSpPr>
          <p:cNvPr id="330" name="Google Shape;330;p16"/>
          <p:cNvSpPr txBox="1"/>
          <p:nvPr/>
        </p:nvSpPr>
        <p:spPr>
          <a:xfrm>
            <a:off x="3159050" y="3901175"/>
            <a:ext cx="223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dk1"/>
                </a:solidFill>
              </a:rPr>
              <a:t>INTERMEDIATE </a:t>
            </a:r>
            <a:r>
              <a:rPr b="1" lang="en-US">
                <a:solidFill>
                  <a:schemeClr val="dk1"/>
                </a:solidFill>
              </a:rPr>
              <a:t>CONF.</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2112f12c695_0_16"/>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g2112f12c695_0_16"/>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a:solidFill>
                  <a:srgbClr val="FFFFFF"/>
                </a:solidFill>
                <a:latin typeface="Calibri"/>
                <a:ea typeface="Calibri"/>
                <a:cs typeface="Calibri"/>
                <a:sym typeface="Calibri"/>
              </a:rPr>
              <a:t>Place</a:t>
            </a:r>
            <a:r>
              <a:rPr b="1" lang="en-US" sz="4800" strike="noStrike">
                <a:solidFill>
                  <a:srgbClr val="FFFFFF"/>
                </a:solidFill>
                <a:latin typeface="Calibri"/>
                <a:ea typeface="Calibri"/>
                <a:cs typeface="Calibri"/>
                <a:sym typeface="Calibri"/>
              </a:rPr>
              <a:t> – Robot configurations</a:t>
            </a:r>
            <a:endParaRPr b="0" sz="4800" strike="noStrike">
              <a:solidFill>
                <a:srgbClr val="000000"/>
              </a:solidFill>
              <a:latin typeface="Calibri"/>
              <a:ea typeface="Calibri"/>
              <a:cs typeface="Calibri"/>
              <a:sym typeface="Calibri"/>
            </a:endParaRPr>
          </a:p>
        </p:txBody>
      </p:sp>
      <p:sp>
        <p:nvSpPr>
          <p:cNvPr id="338" name="Google Shape;338;g2112f12c695_0_16"/>
          <p:cNvSpPr txBox="1"/>
          <p:nvPr/>
        </p:nvSpPr>
        <p:spPr>
          <a:xfrm>
            <a:off x="950350" y="6116675"/>
            <a:ext cx="2409300" cy="4569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1001"/>
              </a:spcBef>
              <a:spcAft>
                <a:spcPts val="0"/>
              </a:spcAft>
              <a:buSzPts val="770"/>
              <a:buNone/>
            </a:pPr>
            <a:r>
              <a:rPr b="1" lang="en-US"/>
              <a:t>SAFE CONFIGURATION</a:t>
            </a:r>
            <a:endParaRPr b="0" strike="noStrike">
              <a:latin typeface="Arial"/>
              <a:ea typeface="Arial"/>
              <a:cs typeface="Arial"/>
              <a:sym typeface="Arial"/>
            </a:endParaRPr>
          </a:p>
        </p:txBody>
      </p:sp>
      <p:sp>
        <p:nvSpPr>
          <p:cNvPr id="339" name="Google Shape;339;g2112f12c695_0_16"/>
          <p:cNvSpPr txBox="1"/>
          <p:nvPr/>
        </p:nvSpPr>
        <p:spPr>
          <a:xfrm>
            <a:off x="4227863" y="6066050"/>
            <a:ext cx="353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a:t>INTERMEDIATE CONFIGURATION</a:t>
            </a:r>
            <a:endParaRPr/>
          </a:p>
        </p:txBody>
      </p:sp>
      <p:pic>
        <p:nvPicPr>
          <p:cNvPr id="340" name="Google Shape;340;g2112f12c695_0_16"/>
          <p:cNvPicPr preferRelativeResize="0"/>
          <p:nvPr/>
        </p:nvPicPr>
        <p:blipFill rotWithShape="1">
          <a:blip r:embed="rId3">
            <a:alphaModFix/>
          </a:blip>
          <a:srcRect b="26415" l="37673" r="29105" t="8649"/>
          <a:stretch/>
        </p:blipFill>
        <p:spPr>
          <a:xfrm>
            <a:off x="950352" y="1837213"/>
            <a:ext cx="3046675" cy="3769588"/>
          </a:xfrm>
          <a:prstGeom prst="rect">
            <a:avLst/>
          </a:prstGeom>
          <a:noFill/>
          <a:ln>
            <a:noFill/>
          </a:ln>
        </p:spPr>
      </p:pic>
      <p:pic>
        <p:nvPicPr>
          <p:cNvPr id="341" name="Google Shape;341;g2112f12c695_0_16"/>
          <p:cNvPicPr preferRelativeResize="0"/>
          <p:nvPr/>
        </p:nvPicPr>
        <p:blipFill rotWithShape="1">
          <a:blip r:embed="rId4">
            <a:alphaModFix/>
          </a:blip>
          <a:srcRect b="5200" l="34047" r="18374" t="9540"/>
          <a:stretch/>
        </p:blipFill>
        <p:spPr>
          <a:xfrm>
            <a:off x="8336650" y="1850563"/>
            <a:ext cx="3299317" cy="3742899"/>
          </a:xfrm>
          <a:prstGeom prst="rect">
            <a:avLst/>
          </a:prstGeom>
          <a:noFill/>
          <a:ln>
            <a:noFill/>
          </a:ln>
        </p:spPr>
      </p:pic>
      <p:sp>
        <p:nvSpPr>
          <p:cNvPr id="342" name="Google Shape;342;g2112f12c695_0_16"/>
          <p:cNvSpPr txBox="1"/>
          <p:nvPr/>
        </p:nvSpPr>
        <p:spPr>
          <a:xfrm>
            <a:off x="8164100" y="6066050"/>
            <a:ext cx="3419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a:t>TARGET</a:t>
            </a:r>
            <a:r>
              <a:rPr b="1" lang="en-US"/>
              <a:t> CONFIGURATION</a:t>
            </a:r>
            <a:endParaRPr/>
          </a:p>
        </p:txBody>
      </p:sp>
      <p:pic>
        <p:nvPicPr>
          <p:cNvPr id="343" name="Google Shape;343;g2112f12c695_0_16"/>
          <p:cNvPicPr preferRelativeResize="0"/>
          <p:nvPr/>
        </p:nvPicPr>
        <p:blipFill rotWithShape="1">
          <a:blip r:embed="rId5">
            <a:alphaModFix/>
          </a:blip>
          <a:srcRect b="9923" l="43315" r="26184" t="14152"/>
          <a:stretch/>
        </p:blipFill>
        <p:spPr>
          <a:xfrm>
            <a:off x="4806600" y="1837225"/>
            <a:ext cx="2375314" cy="3742899"/>
          </a:xfrm>
          <a:prstGeom prst="rect">
            <a:avLst/>
          </a:prstGeom>
          <a:noFill/>
          <a:ln>
            <a:noFill/>
          </a:ln>
        </p:spPr>
      </p:pic>
      <p:sp>
        <p:nvSpPr>
          <p:cNvPr id="344" name="Google Shape;344;g2112f12c695_0_16"/>
          <p:cNvSpPr/>
          <p:nvPr/>
        </p:nvSpPr>
        <p:spPr>
          <a:xfrm>
            <a:off x="3661019" y="5847900"/>
            <a:ext cx="265500" cy="4380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g2112f12c695_0_16"/>
          <p:cNvSpPr/>
          <p:nvPr/>
        </p:nvSpPr>
        <p:spPr>
          <a:xfrm>
            <a:off x="7898594" y="5847900"/>
            <a:ext cx="265500" cy="4380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g2112f12c695_0_16"/>
          <p:cNvSpPr/>
          <p:nvPr/>
        </p:nvSpPr>
        <p:spPr>
          <a:xfrm rot="10800000">
            <a:off x="3661013" y="6285900"/>
            <a:ext cx="265500" cy="438000"/>
          </a:xfrm>
          <a:prstGeom prst="rightArrow">
            <a:avLst>
              <a:gd fmla="val 37226"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2112f12c695_0_16"/>
          <p:cNvSpPr/>
          <p:nvPr/>
        </p:nvSpPr>
        <p:spPr>
          <a:xfrm rot="10800000">
            <a:off x="7898588" y="6285900"/>
            <a:ext cx="265500" cy="438000"/>
          </a:xfrm>
          <a:prstGeom prst="rightArrow">
            <a:avLst>
              <a:gd fmla="val 37226"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18"/>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Place</a:t>
            </a:r>
            <a:endParaRPr b="0" sz="4800" strike="noStrike">
              <a:solidFill>
                <a:srgbClr val="000000"/>
              </a:solidFill>
              <a:latin typeface="Calibri"/>
              <a:ea typeface="Calibri"/>
              <a:cs typeface="Calibri"/>
              <a:sym typeface="Calibri"/>
            </a:endParaRPr>
          </a:p>
        </p:txBody>
      </p:sp>
      <p:sp>
        <p:nvSpPr>
          <p:cNvPr id="355" name="Google Shape;355;p18"/>
          <p:cNvSpPr txBox="1"/>
          <p:nvPr/>
        </p:nvSpPr>
        <p:spPr>
          <a:xfrm>
            <a:off x="2511150" y="2291400"/>
            <a:ext cx="7169100" cy="25800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rPr b="1" lang="en-US" sz="2400">
                <a:latin typeface="Calibri"/>
                <a:ea typeface="Calibri"/>
                <a:cs typeface="Calibri"/>
                <a:sym typeface="Calibri"/>
              </a:rPr>
              <a:t>Assumption:</a:t>
            </a:r>
            <a:r>
              <a:rPr lang="en-US" sz="2400">
                <a:latin typeface="Calibri"/>
                <a:ea typeface="Calibri"/>
                <a:cs typeface="Calibri"/>
                <a:sym typeface="Calibri"/>
              </a:rPr>
              <a:t> We computed the collision objects of the cylindrical tables measuring the dimensions using gazebo and enlarging them in order to avoid collisions.</a:t>
            </a:r>
            <a:endParaRPr sz="2400">
              <a:latin typeface="Calibri"/>
              <a:ea typeface="Calibri"/>
              <a:cs typeface="Calibri"/>
              <a:sym typeface="Calibri"/>
            </a:endParaRPr>
          </a:p>
          <a:p>
            <a:pPr indent="0" lvl="0" marL="0" marR="0" rtl="0" algn="l">
              <a:lnSpc>
                <a:spcPct val="90000"/>
              </a:lnSpc>
              <a:spcBef>
                <a:spcPts val="0"/>
              </a:spcBef>
              <a:spcAft>
                <a:spcPts val="0"/>
              </a:spcAft>
              <a:buNone/>
            </a:pPr>
            <a:r>
              <a:t/>
            </a:r>
            <a:endParaRPr sz="2400">
              <a:latin typeface="Calibri"/>
              <a:ea typeface="Calibri"/>
              <a:cs typeface="Calibri"/>
              <a:sym typeface="Calibri"/>
            </a:endParaRPr>
          </a:p>
          <a:p>
            <a:pPr indent="0" lvl="0" marL="0" marR="0" rtl="0" algn="l">
              <a:lnSpc>
                <a:spcPct val="90000"/>
              </a:lnSpc>
              <a:spcBef>
                <a:spcPts val="0"/>
              </a:spcBef>
              <a:spcAft>
                <a:spcPts val="0"/>
              </a:spcAft>
              <a:buNone/>
            </a:pPr>
            <a:r>
              <a:rPr lang="en-US" sz="2400">
                <a:latin typeface="Calibri"/>
                <a:ea typeface="Calibri"/>
                <a:cs typeface="Calibri"/>
                <a:sym typeface="Calibri"/>
              </a:rPr>
              <a:t>When placing the object in the tables, we decided to release the blue hexagon from a higher position with respect to the cube and the triangle.</a:t>
            </a:r>
            <a:endParaRPr sz="2400">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19"/>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txBox="1"/>
          <p:nvPr/>
        </p:nvSpPr>
        <p:spPr>
          <a:xfrm>
            <a:off x="1062026" y="215850"/>
            <a:ext cx="10067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Assumptions &amp; Final considerations</a:t>
            </a:r>
            <a:endParaRPr b="0" sz="4800" strike="noStrike">
              <a:solidFill>
                <a:srgbClr val="000000"/>
              </a:solidFill>
              <a:latin typeface="Calibri"/>
              <a:ea typeface="Calibri"/>
              <a:cs typeface="Calibri"/>
              <a:sym typeface="Calibri"/>
            </a:endParaRPr>
          </a:p>
        </p:txBody>
      </p:sp>
      <p:sp>
        <p:nvSpPr>
          <p:cNvPr id="363" name="Google Shape;363;p19"/>
          <p:cNvSpPr txBox="1"/>
          <p:nvPr/>
        </p:nvSpPr>
        <p:spPr>
          <a:xfrm>
            <a:off x="1329475" y="2430650"/>
            <a:ext cx="8796900" cy="2727900"/>
          </a:xfrm>
          <a:prstGeom prst="rect">
            <a:avLst/>
          </a:prstGeom>
          <a:noFill/>
          <a:ln>
            <a:noFill/>
          </a:ln>
        </p:spPr>
        <p:txBody>
          <a:bodyPr anchorCtr="0" anchor="t" bIns="45700" lIns="91425" spcFirstLastPara="1" rIns="91425" wrap="square" tIns="45700">
            <a:normAutofit/>
          </a:bodyPr>
          <a:lstStyle/>
          <a:p>
            <a:pPr indent="0" lvl="0" marL="0" marR="0" rtl="0" algn="just">
              <a:lnSpc>
                <a:spcPct val="90000"/>
              </a:lnSpc>
              <a:spcBef>
                <a:spcPts val="0"/>
              </a:spcBef>
              <a:spcAft>
                <a:spcPts val="0"/>
              </a:spcAft>
              <a:buNone/>
            </a:pPr>
            <a:r>
              <a:rPr lang="en-US" sz="2400">
                <a:latin typeface="Calibri"/>
                <a:ea typeface="Calibri"/>
                <a:cs typeface="Calibri"/>
                <a:sym typeface="Calibri"/>
              </a:rPr>
              <a:t>Given that Moveit is a probabilistic framework every execution of our program will perform the trajectories in different ways.</a:t>
            </a:r>
            <a:endParaRPr b="0" sz="2400" strike="noStrike">
              <a:latin typeface="Arial"/>
              <a:ea typeface="Arial"/>
              <a:cs typeface="Arial"/>
              <a:sym typeface="Arial"/>
            </a:endParaRPr>
          </a:p>
          <a:p>
            <a:pPr indent="0" lvl="0" marL="0" marR="0" rtl="0" algn="just">
              <a:lnSpc>
                <a:spcPct val="90000"/>
              </a:lnSpc>
              <a:spcBef>
                <a:spcPts val="1001"/>
              </a:spcBef>
              <a:spcAft>
                <a:spcPts val="0"/>
              </a:spcAft>
              <a:buNone/>
            </a:pPr>
            <a:r>
              <a:rPr lang="en-US" sz="2400">
                <a:latin typeface="Calibri"/>
                <a:ea typeface="Calibri"/>
                <a:cs typeface="Calibri"/>
                <a:sym typeface="Calibri"/>
              </a:rPr>
              <a:t>W</a:t>
            </a:r>
            <a:r>
              <a:rPr b="0" lang="en-US" sz="2400" strike="noStrike">
                <a:solidFill>
                  <a:srgbClr val="000000"/>
                </a:solidFill>
                <a:latin typeface="Calibri"/>
                <a:ea typeface="Calibri"/>
                <a:cs typeface="Calibri"/>
                <a:sym typeface="Calibri"/>
              </a:rPr>
              <a:t>e assumed that the </a:t>
            </a:r>
            <a:r>
              <a:rPr lang="en-US" sz="2400">
                <a:latin typeface="Calibri"/>
                <a:ea typeface="Calibri"/>
                <a:cs typeface="Calibri"/>
                <a:sym typeface="Calibri"/>
              </a:rPr>
              <a:t>following information is known a priori:</a:t>
            </a:r>
            <a:endParaRPr sz="2400">
              <a:latin typeface="Calibri"/>
              <a:ea typeface="Calibri"/>
              <a:cs typeface="Calibri"/>
              <a:sym typeface="Calibri"/>
            </a:endParaRPr>
          </a:p>
          <a:p>
            <a:pPr indent="-381000" lvl="0" marL="457200" marR="0" rtl="0" algn="just">
              <a:lnSpc>
                <a:spcPct val="90000"/>
              </a:lnSpc>
              <a:spcBef>
                <a:spcPts val="1001"/>
              </a:spcBef>
              <a:spcAft>
                <a:spcPts val="0"/>
              </a:spcAft>
              <a:buSzPts val="2400"/>
              <a:buFont typeface="Calibri"/>
              <a:buChar char="-"/>
            </a:pPr>
            <a:r>
              <a:rPr lang="en-US" sz="2400">
                <a:latin typeface="Calibri"/>
                <a:ea typeface="Calibri"/>
                <a:cs typeface="Calibri"/>
                <a:sym typeface="Calibri"/>
              </a:rPr>
              <a:t>the pose and the dimensions of every table in the map</a:t>
            </a:r>
            <a:endParaRPr sz="2400">
              <a:latin typeface="Calibri"/>
              <a:ea typeface="Calibri"/>
              <a:cs typeface="Calibri"/>
              <a:sym typeface="Calibri"/>
            </a:endParaRPr>
          </a:p>
          <a:p>
            <a:pPr indent="-381000" lvl="0" marL="457200" marR="0" rtl="0" algn="just">
              <a:lnSpc>
                <a:spcPct val="90000"/>
              </a:lnSpc>
              <a:spcBef>
                <a:spcPts val="0"/>
              </a:spcBef>
              <a:spcAft>
                <a:spcPts val="0"/>
              </a:spcAft>
              <a:buSzPts val="2400"/>
              <a:buFont typeface="Calibri"/>
              <a:buChar char="-"/>
            </a:pPr>
            <a:r>
              <a:rPr lang="en-US" sz="2400">
                <a:latin typeface="Calibri"/>
                <a:ea typeface="Calibri"/>
                <a:cs typeface="Calibri"/>
                <a:sym typeface="Calibri"/>
              </a:rPr>
              <a:t>the dimensions of every object (target or obstacle)</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rPr lang="en-US" sz="2400">
                <a:latin typeface="Calibri"/>
                <a:ea typeface="Calibri"/>
                <a:cs typeface="Calibri"/>
                <a:sym typeface="Calibri"/>
              </a:rPr>
              <a:t>These values </a:t>
            </a:r>
            <a:r>
              <a:rPr lang="en-US" sz="2400">
                <a:latin typeface="Calibri"/>
                <a:ea typeface="Calibri"/>
                <a:cs typeface="Calibri"/>
                <a:sym typeface="Calibri"/>
              </a:rPr>
              <a:t>were</a:t>
            </a:r>
            <a:r>
              <a:rPr lang="en-US" sz="2400">
                <a:latin typeface="Calibri"/>
                <a:ea typeface="Calibri"/>
                <a:cs typeface="Calibri"/>
                <a:sym typeface="Calibri"/>
              </a:rPr>
              <a:t> obtained using gazebo.</a:t>
            </a:r>
            <a:endParaRPr b="0" sz="2400" strike="noStrike">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2"/>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3224160" y="3429000"/>
            <a:ext cx="5583600" cy="118692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b="1" lang="en-US" sz="3600" strike="noStrike">
                <a:solidFill>
                  <a:srgbClr val="000000"/>
                </a:solidFill>
                <a:latin typeface="Calibri"/>
                <a:ea typeface="Calibri"/>
                <a:cs typeface="Calibri"/>
                <a:sym typeface="Calibri"/>
              </a:rPr>
              <a:t>Thanks for your attention !!</a:t>
            </a:r>
            <a:endParaRPr b="0" sz="3600" strike="noStrike">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Navigation</a:t>
            </a:r>
            <a:endParaRPr b="0" sz="4800" strike="noStrike">
              <a:solidFill>
                <a:srgbClr val="000000"/>
              </a:solidFill>
              <a:latin typeface="Calibri"/>
              <a:ea typeface="Calibri"/>
              <a:cs typeface="Calibri"/>
              <a:sym typeface="Calibri"/>
            </a:endParaRPr>
          </a:p>
        </p:txBody>
      </p:sp>
      <p:sp>
        <p:nvSpPr>
          <p:cNvPr id="94" name="Google Shape;94;p3"/>
          <p:cNvSpPr txBox="1"/>
          <p:nvPr/>
        </p:nvSpPr>
        <p:spPr>
          <a:xfrm>
            <a:off x="1362250" y="1895400"/>
            <a:ext cx="9143700" cy="40647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2400">
                <a:latin typeface="Calibri"/>
                <a:ea typeface="Calibri"/>
                <a:cs typeface="Calibri"/>
                <a:sym typeface="Calibri"/>
              </a:rPr>
              <a:t>We used the Move_base action server to manage the navigation.</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latin typeface="Calibri"/>
                <a:ea typeface="Calibri"/>
                <a:cs typeface="Calibri"/>
                <a:sym typeface="Calibri"/>
              </a:rPr>
              <a:t>While the robot perform the navigation it updates the feedback that it’s then read by the client. We implemented three states:</a:t>
            </a:r>
            <a:endParaRPr sz="2400">
              <a:latin typeface="Calibri"/>
              <a:ea typeface="Calibri"/>
              <a:cs typeface="Calibri"/>
              <a:sym typeface="Calibri"/>
            </a:endParaRPr>
          </a:p>
          <a:p>
            <a:pPr indent="-381000" lvl="0" marL="457200" marR="0" rtl="0" algn="l">
              <a:lnSpc>
                <a:spcPct val="90000"/>
              </a:lnSpc>
              <a:spcBef>
                <a:spcPts val="1001"/>
              </a:spcBef>
              <a:spcAft>
                <a:spcPts val="0"/>
              </a:spcAft>
              <a:buSzPts val="2400"/>
              <a:buFont typeface="Calibri"/>
              <a:buChar char="-"/>
            </a:pPr>
            <a:r>
              <a:rPr lang="en-US" sz="2400">
                <a:latin typeface="Calibri"/>
                <a:ea typeface="Calibri"/>
                <a:cs typeface="Calibri"/>
                <a:sym typeface="Calibri"/>
              </a:rPr>
              <a:t>moving</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lang="en-US" sz="2400">
                <a:latin typeface="Calibri"/>
                <a:ea typeface="Calibri"/>
                <a:cs typeface="Calibri"/>
                <a:sym typeface="Calibri"/>
              </a:rPr>
              <a:t>stopped</a:t>
            </a:r>
            <a:endParaRPr sz="2400">
              <a:latin typeface="Calibri"/>
              <a:ea typeface="Calibri"/>
              <a:cs typeface="Calibri"/>
              <a:sym typeface="Calibri"/>
            </a:endParaRPr>
          </a:p>
          <a:p>
            <a:pPr indent="-381000" lvl="0" marL="457200" marR="0" rtl="0" algn="l">
              <a:lnSpc>
                <a:spcPct val="90000"/>
              </a:lnSpc>
              <a:spcBef>
                <a:spcPts val="0"/>
              </a:spcBef>
              <a:spcAft>
                <a:spcPts val="0"/>
              </a:spcAft>
              <a:buSzPts val="2400"/>
              <a:buFont typeface="Calibri"/>
              <a:buChar char="-"/>
            </a:pPr>
            <a:r>
              <a:rPr lang="en-US" sz="2400">
                <a:latin typeface="Calibri"/>
                <a:ea typeface="Calibri"/>
                <a:cs typeface="Calibri"/>
                <a:sym typeface="Calibri"/>
              </a:rPr>
              <a:t>turning</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latin typeface="Calibri"/>
                <a:ea typeface="Calibri"/>
                <a:cs typeface="Calibri"/>
                <a:sym typeface="Calibri"/>
              </a:rPr>
              <a:t>The feedback will be turning if the curve of the trajectory of the robot is greater than 8 degrees.</a:t>
            </a:r>
            <a:endParaRPr sz="2400">
              <a:latin typeface="Calibri"/>
              <a:ea typeface="Calibri"/>
              <a:cs typeface="Calibri"/>
              <a:sym typeface="Calibri"/>
            </a:endParaRPr>
          </a:p>
          <a:p>
            <a:pPr indent="0" lvl="0" marL="0" marR="0" rtl="0" algn="l">
              <a:lnSpc>
                <a:spcPct val="90000"/>
              </a:lnSpc>
              <a:spcBef>
                <a:spcPts val="1001"/>
              </a:spcBef>
              <a:spcAft>
                <a:spcPts val="0"/>
              </a:spcAft>
              <a:buNone/>
            </a:pPr>
            <a:r>
              <a:rPr lang="en-US" sz="2400">
                <a:latin typeface="Calibri"/>
                <a:ea typeface="Calibri"/>
                <a:cs typeface="Calibri"/>
                <a:sym typeface="Calibri"/>
              </a:rPr>
              <a:t>We also implemented a timeout to check if the robot didn’t manage to get to the final pose.</a:t>
            </a:r>
            <a:endParaRPr sz="24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4"/>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of mo</a:t>
            </a:r>
            <a:r>
              <a:rPr b="1" lang="en-US" sz="4800">
                <a:solidFill>
                  <a:srgbClr val="FFFFFF"/>
                </a:solidFill>
                <a:latin typeface="Calibri"/>
                <a:ea typeface="Calibri"/>
                <a:cs typeface="Calibri"/>
                <a:sym typeface="Calibri"/>
              </a:rPr>
              <a:t>vable obstacles</a:t>
            </a:r>
            <a:endParaRPr b="0" sz="4800" strike="noStrike">
              <a:solidFill>
                <a:srgbClr val="000000"/>
              </a:solidFill>
              <a:latin typeface="Calibri"/>
              <a:ea typeface="Calibri"/>
              <a:cs typeface="Calibri"/>
              <a:sym typeface="Calibri"/>
            </a:endParaRPr>
          </a:p>
        </p:txBody>
      </p:sp>
      <p:sp>
        <p:nvSpPr>
          <p:cNvPr id="102" name="Google Shape;102;p4"/>
          <p:cNvSpPr txBox="1"/>
          <p:nvPr/>
        </p:nvSpPr>
        <p:spPr>
          <a:xfrm>
            <a:off x="1420375" y="1997100"/>
            <a:ext cx="8796900" cy="1456800"/>
          </a:xfrm>
          <a:prstGeom prst="rect">
            <a:avLst/>
          </a:prstGeom>
          <a:noFill/>
          <a:ln>
            <a:noFill/>
          </a:ln>
        </p:spPr>
        <p:txBody>
          <a:bodyPr anchorCtr="0" anchor="t" bIns="45700" lIns="91425" spcFirstLastPara="1" rIns="91425" wrap="square" tIns="45700">
            <a:normAutofit fontScale="25000" lnSpcReduction="20000"/>
          </a:bodyPr>
          <a:lstStyle/>
          <a:p>
            <a:pPr indent="0" lvl="0" marL="0" marR="0" rtl="0" algn="just">
              <a:lnSpc>
                <a:spcPct val="90000"/>
              </a:lnSpc>
              <a:spcBef>
                <a:spcPts val="0"/>
              </a:spcBef>
              <a:spcAft>
                <a:spcPts val="0"/>
              </a:spcAft>
              <a:buNone/>
            </a:pPr>
            <a:r>
              <a:rPr lang="en-US" sz="7350">
                <a:latin typeface="Calibri"/>
                <a:ea typeface="Calibri"/>
                <a:cs typeface="Calibri"/>
                <a:sym typeface="Calibri"/>
              </a:rPr>
              <a:t>The detection of the movable obstacles is subdivided in </a:t>
            </a:r>
            <a:r>
              <a:rPr b="0" lang="en-US" sz="7350" strike="noStrike">
                <a:solidFill>
                  <a:srgbClr val="000000"/>
                </a:solidFill>
                <a:latin typeface="Calibri"/>
                <a:ea typeface="Calibri"/>
                <a:cs typeface="Calibri"/>
                <a:sym typeface="Calibri"/>
              </a:rPr>
              <a:t>3 parts:</a:t>
            </a:r>
            <a:endParaRPr b="0" sz="7350" strike="noStrike">
              <a:latin typeface="Arial"/>
              <a:ea typeface="Arial"/>
              <a:cs typeface="Arial"/>
              <a:sym typeface="Arial"/>
            </a:endParaRPr>
          </a:p>
          <a:p>
            <a:pPr indent="-421121" lvl="0" marL="457200" marR="0" rtl="0" algn="just">
              <a:lnSpc>
                <a:spcPct val="90000"/>
              </a:lnSpc>
              <a:spcBef>
                <a:spcPts val="1001"/>
              </a:spcBef>
              <a:spcAft>
                <a:spcPts val="0"/>
              </a:spcAft>
              <a:buClr>
                <a:srgbClr val="000000"/>
              </a:buClr>
              <a:buSzPct val="100000"/>
              <a:buFont typeface="Arial"/>
              <a:buAutoNum type="arabicParenR"/>
            </a:pPr>
            <a:r>
              <a:rPr b="0" lang="en-US" sz="7350" strike="noStrike">
                <a:solidFill>
                  <a:srgbClr val="000000"/>
                </a:solidFill>
                <a:latin typeface="Calibri"/>
                <a:ea typeface="Calibri"/>
                <a:cs typeface="Calibri"/>
                <a:sym typeface="Calibri"/>
              </a:rPr>
              <a:t>Subdivide the detect</a:t>
            </a:r>
            <a:r>
              <a:rPr lang="en-US" sz="7350">
                <a:latin typeface="Calibri"/>
                <a:ea typeface="Calibri"/>
                <a:cs typeface="Calibri"/>
                <a:sym typeface="Calibri"/>
              </a:rPr>
              <a:t>ed points </a:t>
            </a:r>
            <a:r>
              <a:rPr b="0" lang="en-US" sz="7350" strike="noStrike">
                <a:solidFill>
                  <a:srgbClr val="000000"/>
                </a:solidFill>
                <a:latin typeface="Calibri"/>
                <a:ea typeface="Calibri"/>
                <a:cs typeface="Calibri"/>
                <a:sym typeface="Calibri"/>
              </a:rPr>
              <a:t>in connected sections;</a:t>
            </a:r>
            <a:endParaRPr b="0" sz="7350" strike="noStrike">
              <a:latin typeface="Arial"/>
              <a:ea typeface="Arial"/>
              <a:cs typeface="Arial"/>
              <a:sym typeface="Arial"/>
            </a:endParaRPr>
          </a:p>
          <a:p>
            <a:pPr indent="-421121" lvl="0" marL="457200" marR="0" rtl="0" algn="just">
              <a:lnSpc>
                <a:spcPct val="90000"/>
              </a:lnSpc>
              <a:spcBef>
                <a:spcPts val="1001"/>
              </a:spcBef>
              <a:spcAft>
                <a:spcPts val="0"/>
              </a:spcAft>
              <a:buClr>
                <a:srgbClr val="000000"/>
              </a:buClr>
              <a:buSzPct val="100000"/>
              <a:buFont typeface="Arial"/>
              <a:buAutoNum type="arabicParenR"/>
            </a:pPr>
            <a:r>
              <a:rPr lang="en-US" sz="7350">
                <a:latin typeface="Calibri"/>
                <a:ea typeface="Calibri"/>
                <a:cs typeface="Calibri"/>
                <a:sym typeface="Calibri"/>
              </a:rPr>
              <a:t>Find the most suitable candidates as movable obstacles;</a:t>
            </a:r>
            <a:endParaRPr b="0" sz="7350" strike="noStrike">
              <a:latin typeface="Arial"/>
              <a:ea typeface="Arial"/>
              <a:cs typeface="Arial"/>
              <a:sym typeface="Arial"/>
            </a:endParaRPr>
          </a:p>
          <a:p>
            <a:pPr indent="-421121" lvl="0" marL="457200" marR="0" rtl="0" algn="just">
              <a:lnSpc>
                <a:spcPct val="90000"/>
              </a:lnSpc>
              <a:spcBef>
                <a:spcPts val="1001"/>
              </a:spcBef>
              <a:spcAft>
                <a:spcPts val="0"/>
              </a:spcAft>
              <a:buClr>
                <a:srgbClr val="000000"/>
              </a:buClr>
              <a:buSzPct val="100000"/>
              <a:buFont typeface="Arial"/>
              <a:buAutoNum type="arabicParenR"/>
            </a:pPr>
            <a:r>
              <a:rPr b="0" lang="en-US" sz="7350" strike="noStrike">
                <a:solidFill>
                  <a:srgbClr val="000000"/>
                </a:solidFill>
                <a:latin typeface="Calibri"/>
                <a:ea typeface="Calibri"/>
                <a:cs typeface="Calibri"/>
                <a:sym typeface="Calibri"/>
              </a:rPr>
              <a:t>Find th</a:t>
            </a:r>
            <a:r>
              <a:rPr lang="en-US" sz="7350">
                <a:latin typeface="Calibri"/>
                <a:ea typeface="Calibri"/>
                <a:cs typeface="Calibri"/>
                <a:sym typeface="Calibri"/>
              </a:rPr>
              <a:t>e </a:t>
            </a:r>
            <a:r>
              <a:rPr b="0" lang="en-US" sz="7350" strike="noStrike">
                <a:solidFill>
                  <a:srgbClr val="000000"/>
                </a:solidFill>
                <a:latin typeface="Calibri"/>
                <a:ea typeface="Calibri"/>
                <a:cs typeface="Calibri"/>
                <a:sym typeface="Calibri"/>
              </a:rPr>
              <a:t>center of each detected movable obstacle.</a:t>
            </a:r>
            <a:endParaRPr b="0" sz="7350" strike="noStrike">
              <a:solidFill>
                <a:srgbClr val="000000"/>
              </a:solidFill>
              <a:latin typeface="Calibri"/>
              <a:ea typeface="Calibri"/>
              <a:cs typeface="Calibri"/>
              <a:sym typeface="Calibri"/>
            </a:endParaRPr>
          </a:p>
          <a:p>
            <a:pPr indent="0" lvl="0" marL="0" marR="0" rtl="0" algn="just">
              <a:lnSpc>
                <a:spcPct val="90000"/>
              </a:lnSpc>
              <a:spcBef>
                <a:spcPts val="1001"/>
              </a:spcBef>
              <a:spcAft>
                <a:spcPts val="0"/>
              </a:spcAft>
              <a:buNone/>
            </a:pPr>
            <a:r>
              <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t/>
            </a:r>
            <a:endParaRPr sz="2400">
              <a:latin typeface="Calibri"/>
              <a:ea typeface="Calibri"/>
              <a:cs typeface="Calibri"/>
              <a:sym typeface="Calibri"/>
            </a:endParaRPr>
          </a:p>
        </p:txBody>
      </p:sp>
      <p:pic>
        <p:nvPicPr>
          <p:cNvPr id="103" name="Google Shape;103;p4"/>
          <p:cNvPicPr preferRelativeResize="0"/>
          <p:nvPr/>
        </p:nvPicPr>
        <p:blipFill rotWithShape="1">
          <a:blip r:embed="rId3">
            <a:alphaModFix/>
          </a:blip>
          <a:srcRect b="16871" l="56844" r="21185" t="25762"/>
          <a:stretch/>
        </p:blipFill>
        <p:spPr>
          <a:xfrm>
            <a:off x="890524" y="3874813"/>
            <a:ext cx="2304348" cy="2597075"/>
          </a:xfrm>
          <a:prstGeom prst="rect">
            <a:avLst/>
          </a:prstGeom>
          <a:noFill/>
          <a:ln>
            <a:noFill/>
          </a:ln>
        </p:spPr>
      </p:pic>
      <p:sp>
        <p:nvSpPr>
          <p:cNvPr id="104" name="Google Shape;104;p4"/>
          <p:cNvSpPr/>
          <p:nvPr/>
        </p:nvSpPr>
        <p:spPr>
          <a:xfrm>
            <a:off x="3649650" y="4990013"/>
            <a:ext cx="696600" cy="3666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 name="Google Shape;105;p4"/>
          <p:cNvPicPr preferRelativeResize="0"/>
          <p:nvPr/>
        </p:nvPicPr>
        <p:blipFill rotWithShape="1">
          <a:blip r:embed="rId4">
            <a:alphaModFix/>
          </a:blip>
          <a:srcRect b="14420" l="58397" r="21308" t="26790"/>
          <a:stretch/>
        </p:blipFill>
        <p:spPr>
          <a:xfrm>
            <a:off x="4966288" y="3837563"/>
            <a:ext cx="2136463" cy="2671574"/>
          </a:xfrm>
          <a:prstGeom prst="rect">
            <a:avLst/>
          </a:prstGeom>
          <a:noFill/>
          <a:ln>
            <a:noFill/>
          </a:ln>
        </p:spPr>
      </p:pic>
      <p:sp>
        <p:nvSpPr>
          <p:cNvPr id="106" name="Google Shape;106;p4"/>
          <p:cNvSpPr/>
          <p:nvPr/>
        </p:nvSpPr>
        <p:spPr>
          <a:xfrm>
            <a:off x="7623538" y="4990025"/>
            <a:ext cx="696600" cy="366600"/>
          </a:xfrm>
          <a:prstGeom prst="rightArrow">
            <a:avLst>
              <a:gd fmla="val 50000" name="adj1"/>
              <a:gd fmla="val 50000" name="adj2"/>
            </a:avLst>
          </a:prstGeom>
          <a:solidFill>
            <a:srgbClr val="C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 name="Google Shape;107;p4"/>
          <p:cNvPicPr preferRelativeResize="0"/>
          <p:nvPr/>
        </p:nvPicPr>
        <p:blipFill rotWithShape="1">
          <a:blip r:embed="rId5">
            <a:alphaModFix/>
          </a:blip>
          <a:srcRect b="13650" l="58608" r="20299" t="25273"/>
          <a:stretch/>
        </p:blipFill>
        <p:spPr>
          <a:xfrm>
            <a:off x="8920075" y="3838128"/>
            <a:ext cx="2136448" cy="267044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5"/>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txBox="1"/>
          <p:nvPr/>
        </p:nvSpPr>
        <p:spPr>
          <a:xfrm>
            <a:off x="716100" y="83675"/>
            <a:ext cx="10612800" cy="1029000"/>
          </a:xfrm>
          <a:prstGeom prst="rect">
            <a:avLst/>
          </a:prstGeom>
          <a:noFill/>
          <a:ln>
            <a:noFill/>
          </a:ln>
        </p:spPr>
        <p:txBody>
          <a:bodyPr anchorCtr="0" anchor="b" bIns="45700" lIns="91425" spcFirstLastPara="1" rIns="91425" wrap="square" tIns="45700">
            <a:normAutofit fontScale="85000"/>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Subdivide in connected sections (1)</a:t>
            </a:r>
            <a:endParaRPr b="0" sz="4800" strike="noStrike">
              <a:solidFill>
                <a:srgbClr val="000000"/>
              </a:solidFill>
              <a:latin typeface="Calibri"/>
              <a:ea typeface="Calibri"/>
              <a:cs typeface="Calibri"/>
              <a:sym typeface="Calibri"/>
            </a:endParaRPr>
          </a:p>
        </p:txBody>
      </p:sp>
      <p:sp>
        <p:nvSpPr>
          <p:cNvPr id="115" name="Google Shape;115;p5"/>
          <p:cNvSpPr txBox="1"/>
          <p:nvPr/>
        </p:nvSpPr>
        <p:spPr>
          <a:xfrm>
            <a:off x="618075" y="2292650"/>
            <a:ext cx="6271500" cy="3265800"/>
          </a:xfrm>
          <a:prstGeom prst="rect">
            <a:avLst/>
          </a:prstGeom>
          <a:noFill/>
          <a:ln>
            <a:noFill/>
          </a:ln>
        </p:spPr>
        <p:txBody>
          <a:bodyPr anchorCtr="0" anchor="t" bIns="45700" lIns="91425" spcFirstLastPara="1" rIns="91425" wrap="square" tIns="45700">
            <a:normAutofit lnSpcReduction="10000"/>
          </a:bodyPr>
          <a:lstStyle/>
          <a:p>
            <a:pPr indent="-342720" lvl="0" marL="343080" marR="0" rtl="0" algn="just">
              <a:lnSpc>
                <a:spcPct val="90000"/>
              </a:lnSpc>
              <a:spcBef>
                <a:spcPts val="0"/>
              </a:spcBef>
              <a:spcAft>
                <a:spcPts val="0"/>
              </a:spcAft>
              <a:buClr>
                <a:srgbClr val="000000"/>
              </a:buClr>
              <a:buSzPts val="2400"/>
              <a:buFont typeface="Arial"/>
              <a:buChar char="-"/>
            </a:pPr>
            <a:r>
              <a:rPr lang="en-US" sz="2400">
                <a:latin typeface="Calibri"/>
                <a:ea typeface="Calibri"/>
                <a:cs typeface="Calibri"/>
                <a:sym typeface="Calibri"/>
              </a:rPr>
              <a:t>Get the detected points;</a:t>
            </a:r>
            <a:endParaRPr sz="2400">
              <a:latin typeface="Calibri"/>
              <a:ea typeface="Calibri"/>
              <a:cs typeface="Calibri"/>
              <a:sym typeface="Calibri"/>
            </a:endParaRPr>
          </a:p>
          <a:p>
            <a:pPr indent="-342720" lvl="0" marL="343080" marR="0" rtl="0" algn="just">
              <a:lnSpc>
                <a:spcPct val="90000"/>
              </a:lnSpc>
              <a:spcBef>
                <a:spcPts val="1001"/>
              </a:spcBef>
              <a:spcAft>
                <a:spcPts val="0"/>
              </a:spcAft>
              <a:buClr>
                <a:srgbClr val="000000"/>
              </a:buClr>
              <a:buSzPts val="2400"/>
              <a:buFont typeface="Arial"/>
              <a:buChar char="-"/>
            </a:pPr>
            <a:r>
              <a:rPr lang="en-US" sz="2400">
                <a:latin typeface="Calibri"/>
                <a:ea typeface="Calibri"/>
                <a:cs typeface="Calibri"/>
                <a:sym typeface="Calibri"/>
              </a:rPr>
              <a:t>Discard the first 19 points and the last 18 detected points;</a:t>
            </a:r>
            <a:endParaRPr sz="2400">
              <a:latin typeface="Calibri"/>
              <a:ea typeface="Calibri"/>
              <a:cs typeface="Calibri"/>
              <a:sym typeface="Calibri"/>
            </a:endParaRPr>
          </a:p>
          <a:p>
            <a:pPr indent="-342720" lvl="0" marL="343080" marR="0" rtl="0" algn="just">
              <a:lnSpc>
                <a:spcPct val="90000"/>
              </a:lnSpc>
              <a:spcBef>
                <a:spcPts val="1001"/>
              </a:spcBef>
              <a:spcAft>
                <a:spcPts val="0"/>
              </a:spcAft>
              <a:buClr>
                <a:srgbClr val="000000"/>
              </a:buClr>
              <a:buSzPts val="2400"/>
              <a:buChar char="-"/>
            </a:pPr>
            <a:r>
              <a:rPr lang="en-US" sz="2400">
                <a:latin typeface="Calibri"/>
                <a:ea typeface="Calibri"/>
                <a:cs typeface="Calibri"/>
                <a:sym typeface="Calibri"/>
              </a:rPr>
              <a:t>Subdivide the remaining points in different connected sections</a:t>
            </a:r>
            <a:endParaRPr sz="2400">
              <a:latin typeface="Calibri"/>
              <a:ea typeface="Calibri"/>
              <a:cs typeface="Calibri"/>
              <a:sym typeface="Calibri"/>
            </a:endParaRPr>
          </a:p>
          <a:p>
            <a:pPr indent="-381000" lvl="1" marL="914400" rtl="0" algn="just">
              <a:lnSpc>
                <a:spcPct val="90000"/>
              </a:lnSpc>
              <a:spcBef>
                <a:spcPts val="1001"/>
              </a:spcBef>
              <a:spcAft>
                <a:spcPts val="0"/>
              </a:spcAft>
              <a:buSzPts val="2400"/>
              <a:buFont typeface="Calibri"/>
              <a:buChar char="○"/>
            </a:pPr>
            <a:r>
              <a:rPr b="1" lang="en-US" sz="2400">
                <a:solidFill>
                  <a:schemeClr val="dk1"/>
                </a:solidFill>
                <a:latin typeface="Calibri"/>
                <a:ea typeface="Calibri"/>
                <a:cs typeface="Calibri"/>
                <a:sym typeface="Calibri"/>
              </a:rPr>
              <a:t>Connected section:</a:t>
            </a:r>
            <a:r>
              <a:rPr lang="en-US" sz="2400">
                <a:solidFill>
                  <a:schemeClr val="dk1"/>
                </a:solidFill>
                <a:latin typeface="Calibri"/>
                <a:ea typeface="Calibri"/>
                <a:cs typeface="Calibri"/>
                <a:sym typeface="Calibri"/>
              </a:rPr>
              <a:t> set of consequent detections having distance between them lower than 0.25.</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t/>
            </a:r>
            <a:endParaRPr sz="2400">
              <a:latin typeface="Calibri"/>
              <a:ea typeface="Calibri"/>
              <a:cs typeface="Calibri"/>
              <a:sym typeface="Calibri"/>
            </a:endParaRPr>
          </a:p>
        </p:txBody>
      </p:sp>
      <p:pic>
        <p:nvPicPr>
          <p:cNvPr id="116" name="Google Shape;116;p5"/>
          <p:cNvPicPr preferRelativeResize="0"/>
          <p:nvPr/>
        </p:nvPicPr>
        <p:blipFill rotWithShape="1">
          <a:blip r:embed="rId3">
            <a:alphaModFix/>
          </a:blip>
          <a:srcRect b="15504" l="56846" r="19817" t="25764"/>
          <a:stretch/>
        </p:blipFill>
        <p:spPr>
          <a:xfrm>
            <a:off x="7271125" y="1851975"/>
            <a:ext cx="4149699" cy="45077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211140a8468_1_2"/>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g211140a8468_1_2"/>
          <p:cNvSpPr txBox="1"/>
          <p:nvPr/>
        </p:nvSpPr>
        <p:spPr>
          <a:xfrm>
            <a:off x="872100" y="0"/>
            <a:ext cx="10447800" cy="1029000"/>
          </a:xfrm>
          <a:prstGeom prst="rect">
            <a:avLst/>
          </a:prstGeom>
          <a:noFill/>
          <a:ln>
            <a:noFill/>
          </a:ln>
        </p:spPr>
        <p:txBody>
          <a:bodyPr anchorCtr="0" anchor="b" bIns="45700" lIns="91425" spcFirstLastPara="1" rIns="91425" wrap="square" tIns="45700">
            <a:normAutofit fontScale="85000"/>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Subdivide in connected sections (</a:t>
            </a:r>
            <a:r>
              <a:rPr b="1" lang="en-US" sz="4800">
                <a:solidFill>
                  <a:srgbClr val="FFFFFF"/>
                </a:solidFill>
                <a:latin typeface="Calibri"/>
                <a:ea typeface="Calibri"/>
                <a:cs typeface="Calibri"/>
                <a:sym typeface="Calibri"/>
              </a:rPr>
              <a:t>2</a:t>
            </a:r>
            <a:r>
              <a:rPr b="1" lang="en-US" sz="4800" strike="noStrike">
                <a:solidFill>
                  <a:srgbClr val="FFFFFF"/>
                </a:solidFill>
                <a:latin typeface="Calibri"/>
                <a:ea typeface="Calibri"/>
                <a:cs typeface="Calibri"/>
                <a:sym typeface="Calibri"/>
              </a:rPr>
              <a:t>)</a:t>
            </a:r>
            <a:endParaRPr b="0" sz="4800" strike="noStrike">
              <a:solidFill>
                <a:srgbClr val="000000"/>
              </a:solidFill>
              <a:latin typeface="Calibri"/>
              <a:ea typeface="Calibri"/>
              <a:cs typeface="Calibri"/>
              <a:sym typeface="Calibri"/>
            </a:endParaRPr>
          </a:p>
        </p:txBody>
      </p:sp>
      <p:sp>
        <p:nvSpPr>
          <p:cNvPr id="124" name="Google Shape;124;g211140a8468_1_2"/>
          <p:cNvSpPr txBox="1"/>
          <p:nvPr/>
        </p:nvSpPr>
        <p:spPr>
          <a:xfrm>
            <a:off x="104025" y="1839450"/>
            <a:ext cx="11440500" cy="13983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1"/>
              </a:spcBef>
              <a:spcAft>
                <a:spcPts val="0"/>
              </a:spcAft>
              <a:buNone/>
            </a:pPr>
            <a:r>
              <a:rPr b="1" lang="en-US" sz="2400">
                <a:solidFill>
                  <a:schemeClr val="dk1"/>
                </a:solidFill>
                <a:latin typeface="Calibri"/>
                <a:ea typeface="Calibri"/>
                <a:cs typeface="Calibri"/>
                <a:sym typeface="Calibri"/>
              </a:rPr>
              <a:t>Assumption: </a:t>
            </a:r>
            <a:r>
              <a:rPr lang="en-US" sz="2400">
                <a:solidFill>
                  <a:schemeClr val="dk1"/>
                </a:solidFill>
                <a:latin typeface="Calibri"/>
                <a:ea typeface="Calibri"/>
                <a:cs typeface="Calibri"/>
                <a:sym typeface="Calibri"/>
              </a:rPr>
              <a:t>the movable objects aren’t attached to each other.</a:t>
            </a:r>
            <a:endParaRPr sz="2400">
              <a:latin typeface="Calibri"/>
              <a:ea typeface="Calibri"/>
              <a:cs typeface="Calibri"/>
              <a:sym typeface="Calibri"/>
            </a:endParaRPr>
          </a:p>
        </p:txBody>
      </p:sp>
      <p:sp>
        <p:nvSpPr>
          <p:cNvPr id="125" name="Google Shape;125;g211140a8468_1_2"/>
          <p:cNvSpPr txBox="1"/>
          <p:nvPr/>
        </p:nvSpPr>
        <p:spPr>
          <a:xfrm>
            <a:off x="3368225" y="3237750"/>
            <a:ext cx="262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6" name="Google Shape;126;g211140a8468_1_2"/>
          <p:cNvSpPr/>
          <p:nvPr/>
        </p:nvSpPr>
        <p:spPr>
          <a:xfrm rot="2700000">
            <a:off x="2866100" y="6126172"/>
            <a:ext cx="846831" cy="146371"/>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11140a8468_1_2"/>
          <p:cNvSpPr/>
          <p:nvPr/>
        </p:nvSpPr>
        <p:spPr>
          <a:xfrm rot="8100861">
            <a:off x="2866211" y="6126135"/>
            <a:ext cx="846619" cy="146371"/>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 name="Google Shape;128;g211140a8468_1_2"/>
          <p:cNvPicPr preferRelativeResize="0"/>
          <p:nvPr/>
        </p:nvPicPr>
        <p:blipFill rotWithShape="1">
          <a:blip r:embed="rId3">
            <a:alphaModFix/>
          </a:blip>
          <a:srcRect b="25358" l="38941" r="17803" t="21768"/>
          <a:stretch/>
        </p:blipFill>
        <p:spPr>
          <a:xfrm>
            <a:off x="903475" y="2597375"/>
            <a:ext cx="4616049" cy="3029651"/>
          </a:xfrm>
          <a:prstGeom prst="rect">
            <a:avLst/>
          </a:prstGeom>
          <a:noFill/>
          <a:ln>
            <a:noFill/>
          </a:ln>
        </p:spPr>
      </p:pic>
      <p:sp>
        <p:nvSpPr>
          <p:cNvPr id="129" name="Google Shape;129;g211140a8468_1_2"/>
          <p:cNvSpPr/>
          <p:nvPr/>
        </p:nvSpPr>
        <p:spPr>
          <a:xfrm rot="2697567">
            <a:off x="8157344" y="6191326"/>
            <a:ext cx="599485" cy="130673"/>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211140a8468_1_2"/>
          <p:cNvSpPr/>
          <p:nvPr/>
        </p:nvSpPr>
        <p:spPr>
          <a:xfrm rot="8290641">
            <a:off x="8488820" y="6110544"/>
            <a:ext cx="815204" cy="130249"/>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g211140a8468_1_2"/>
          <p:cNvPicPr preferRelativeResize="0"/>
          <p:nvPr/>
        </p:nvPicPr>
        <p:blipFill rotWithShape="1">
          <a:blip r:embed="rId4">
            <a:alphaModFix/>
          </a:blip>
          <a:srcRect b="20655" l="38932" r="21083" t="30153"/>
          <a:stretch/>
        </p:blipFill>
        <p:spPr>
          <a:xfrm>
            <a:off x="6443900" y="2597375"/>
            <a:ext cx="4563699" cy="298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7"/>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txBox="1"/>
          <p:nvPr/>
        </p:nvSpPr>
        <p:spPr>
          <a:xfrm>
            <a:off x="1523875" y="239750"/>
            <a:ext cx="9750000" cy="1029000"/>
          </a:xfrm>
          <a:prstGeom prst="rect">
            <a:avLst/>
          </a:prstGeom>
          <a:no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Compute centers of circles</a:t>
            </a:r>
            <a:endParaRPr b="0" sz="4800" strike="noStrike">
              <a:solidFill>
                <a:srgbClr val="000000"/>
              </a:solidFill>
              <a:latin typeface="Calibri"/>
              <a:ea typeface="Calibri"/>
              <a:cs typeface="Calibri"/>
              <a:sym typeface="Calibri"/>
            </a:endParaRPr>
          </a:p>
        </p:txBody>
      </p:sp>
      <p:sp>
        <p:nvSpPr>
          <p:cNvPr id="139" name="Google Shape;139;p7"/>
          <p:cNvSpPr txBox="1"/>
          <p:nvPr/>
        </p:nvSpPr>
        <p:spPr>
          <a:xfrm>
            <a:off x="1329475" y="1759676"/>
            <a:ext cx="8796900" cy="3799800"/>
          </a:xfrm>
          <a:prstGeom prst="rect">
            <a:avLst/>
          </a:prstGeom>
          <a:noFill/>
          <a:ln>
            <a:noFill/>
          </a:ln>
        </p:spPr>
        <p:txBody>
          <a:bodyPr anchorCtr="0" anchor="t" bIns="45700" lIns="91425" spcFirstLastPara="1" rIns="91425" wrap="square" tIns="45700">
            <a:normAutofit/>
          </a:bodyPr>
          <a:lstStyle/>
          <a:p>
            <a:pPr indent="0" lvl="0" marL="0" marR="0" rtl="0" algn="just">
              <a:lnSpc>
                <a:spcPct val="90000"/>
              </a:lnSpc>
              <a:spcBef>
                <a:spcPts val="1001"/>
              </a:spcBef>
              <a:spcAft>
                <a:spcPts val="0"/>
              </a:spcAft>
              <a:buNone/>
            </a:pPr>
            <a:r>
              <a:rPr lang="en-US" sz="2400">
                <a:latin typeface="Calibri"/>
                <a:ea typeface="Calibri"/>
                <a:cs typeface="Calibri"/>
                <a:sym typeface="Calibri"/>
              </a:rPr>
              <a:t>Compute the centers of the obstacles using three points of the specific detected obstacle. </a:t>
            </a:r>
            <a:endParaRPr sz="2400">
              <a:latin typeface="Calibri"/>
              <a:ea typeface="Calibri"/>
              <a:cs typeface="Calibri"/>
              <a:sym typeface="Calibri"/>
            </a:endParaRPr>
          </a:p>
          <a:p>
            <a:pPr indent="0" lvl="0" marL="0" marR="0" rtl="0" algn="ctr">
              <a:lnSpc>
                <a:spcPct val="90000"/>
              </a:lnSpc>
              <a:spcBef>
                <a:spcPts val="1001"/>
              </a:spcBef>
              <a:spcAft>
                <a:spcPts val="0"/>
              </a:spcAft>
              <a:buNone/>
            </a:pPr>
            <a:r>
              <a:rPr b="1" lang="en-US" sz="2400">
                <a:solidFill>
                  <a:schemeClr val="dk1"/>
                </a:solidFill>
                <a:latin typeface="Calibri"/>
                <a:ea typeface="Calibri"/>
                <a:cs typeface="Calibri"/>
                <a:sym typeface="Calibri"/>
              </a:rPr>
              <a:t>(x – h)² + (y - k)² = r²</a:t>
            </a:r>
            <a:endParaRPr b="1" sz="2400">
              <a:solidFill>
                <a:schemeClr val="dk1"/>
              </a:solidFill>
              <a:latin typeface="Calibri"/>
              <a:ea typeface="Calibri"/>
              <a:cs typeface="Calibri"/>
              <a:sym typeface="Calibri"/>
            </a:endParaRPr>
          </a:p>
          <a:p>
            <a:pPr indent="0" lvl="0" marL="0" marR="0" rtl="0" algn="just">
              <a:lnSpc>
                <a:spcPct val="90000"/>
              </a:lnSpc>
              <a:spcBef>
                <a:spcPts val="1001"/>
              </a:spcBef>
              <a:spcAft>
                <a:spcPts val="0"/>
              </a:spcAft>
              <a:buNone/>
            </a:pPr>
            <a:r>
              <a:rPr lang="en-US" sz="2400">
                <a:latin typeface="Calibri"/>
                <a:ea typeface="Calibri"/>
                <a:cs typeface="Calibri"/>
                <a:sym typeface="Calibri"/>
              </a:rPr>
              <a:t>We assumed that each section on which this method will be applied is a circle even if is not.</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t/>
            </a:r>
            <a:endParaRPr sz="2400">
              <a:latin typeface="Calibri"/>
              <a:ea typeface="Calibri"/>
              <a:cs typeface="Calibri"/>
              <a:sym typeface="Calibri"/>
            </a:endParaRPr>
          </a:p>
          <a:p>
            <a:pPr indent="0" lvl="0" marL="0" marR="0" rtl="0" algn="just">
              <a:lnSpc>
                <a:spcPct val="90000"/>
              </a:lnSpc>
              <a:spcBef>
                <a:spcPts val="1001"/>
              </a:spcBef>
              <a:spcAft>
                <a:spcPts val="0"/>
              </a:spcAft>
              <a:buNone/>
            </a:pPr>
            <a:r>
              <a:rPr lang="en-US" sz="2400">
                <a:latin typeface="Calibri"/>
                <a:ea typeface="Calibri"/>
                <a:cs typeface="Calibri"/>
                <a:sym typeface="Calibri"/>
              </a:rPr>
              <a:t>Initially we </a:t>
            </a:r>
            <a:r>
              <a:rPr lang="en-US" sz="2400">
                <a:latin typeface="Calibri"/>
                <a:ea typeface="Calibri"/>
                <a:cs typeface="Calibri"/>
                <a:sym typeface="Calibri"/>
              </a:rPr>
              <a:t>thought</a:t>
            </a:r>
            <a:r>
              <a:rPr lang="en-US" sz="2400">
                <a:latin typeface="Calibri"/>
                <a:ea typeface="Calibri"/>
                <a:cs typeface="Calibri"/>
                <a:sym typeface="Calibri"/>
              </a:rPr>
              <a:t> a different approach to compute the solution that, however, worked only if the robot saw all the movable obstacle.</a:t>
            </a:r>
            <a:endParaRPr sz="24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6"/>
          <p:cNvSpPr/>
          <p:nvPr/>
        </p:nvSpPr>
        <p:spPr>
          <a:xfrm>
            <a:off x="0" y="0"/>
            <a:ext cx="12191760" cy="165528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txBox="1"/>
          <p:nvPr/>
        </p:nvSpPr>
        <p:spPr>
          <a:xfrm>
            <a:off x="1523880" y="239760"/>
            <a:ext cx="9143640" cy="102888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a:t>
            </a:r>
            <a:r>
              <a:rPr b="1" lang="en-US" sz="4800">
                <a:solidFill>
                  <a:srgbClr val="FFFFFF"/>
                </a:solidFill>
                <a:latin typeface="Calibri"/>
                <a:ea typeface="Calibri"/>
                <a:cs typeface="Calibri"/>
                <a:sym typeface="Calibri"/>
              </a:rPr>
              <a:t>Ideas</a:t>
            </a:r>
            <a:endParaRPr b="0" sz="4800" strike="noStrike">
              <a:solidFill>
                <a:srgbClr val="000000"/>
              </a:solidFill>
              <a:latin typeface="Calibri"/>
              <a:ea typeface="Calibri"/>
              <a:cs typeface="Calibri"/>
              <a:sym typeface="Calibri"/>
            </a:endParaRPr>
          </a:p>
        </p:txBody>
      </p:sp>
      <p:sp>
        <p:nvSpPr>
          <p:cNvPr id="147" name="Google Shape;147;p6"/>
          <p:cNvSpPr txBox="1"/>
          <p:nvPr/>
        </p:nvSpPr>
        <p:spPr>
          <a:xfrm>
            <a:off x="2917050" y="2369175"/>
            <a:ext cx="6357900" cy="3849000"/>
          </a:xfrm>
          <a:prstGeom prst="rect">
            <a:avLst/>
          </a:prstGeom>
          <a:noFill/>
          <a:ln>
            <a:noFill/>
          </a:ln>
        </p:spPr>
        <p:txBody>
          <a:bodyPr anchorCtr="0" anchor="t" bIns="45700" lIns="91425" spcFirstLastPara="1" rIns="91425" wrap="square" tIns="45700">
            <a:noAutofit/>
          </a:bodyPr>
          <a:lstStyle/>
          <a:p>
            <a:pPr indent="0" lvl="0" marL="0" marR="0" rtl="0" algn="just">
              <a:lnSpc>
                <a:spcPct val="80000"/>
              </a:lnSpc>
              <a:spcBef>
                <a:spcPts val="0"/>
              </a:spcBef>
              <a:spcAft>
                <a:spcPts val="0"/>
              </a:spcAft>
              <a:buSzPts val="935"/>
              <a:buNone/>
            </a:pPr>
            <a:r>
              <a:rPr lang="en-US" sz="2400">
                <a:latin typeface="Calibri"/>
                <a:ea typeface="Calibri"/>
                <a:cs typeface="Calibri"/>
                <a:sym typeface="Calibri"/>
              </a:rPr>
              <a:t>Once we found the connected sections, to understand which of them were movable obstacles we had two main ideas:</a:t>
            </a:r>
            <a:endParaRPr sz="2400">
              <a:latin typeface="Calibri"/>
              <a:ea typeface="Calibri"/>
              <a:cs typeface="Calibri"/>
              <a:sym typeface="Calibri"/>
            </a:endParaRPr>
          </a:p>
          <a:p>
            <a:pPr indent="-381000" lvl="0" marL="457200" marR="0" rtl="0" algn="just">
              <a:lnSpc>
                <a:spcPct val="80000"/>
              </a:lnSpc>
              <a:spcBef>
                <a:spcPts val="0"/>
              </a:spcBef>
              <a:spcAft>
                <a:spcPts val="0"/>
              </a:spcAft>
              <a:buSzPts val="2400"/>
              <a:buFont typeface="Calibri"/>
              <a:buChar char="-"/>
            </a:pPr>
            <a:r>
              <a:rPr lang="en-US" sz="2400">
                <a:latin typeface="Calibri"/>
                <a:ea typeface="Calibri"/>
                <a:cs typeface="Calibri"/>
                <a:sym typeface="Calibri"/>
              </a:rPr>
              <a:t>Angular Coefficient approach</a:t>
            </a:r>
            <a:endParaRPr sz="2400">
              <a:latin typeface="Calibri"/>
              <a:ea typeface="Calibri"/>
              <a:cs typeface="Calibri"/>
              <a:sym typeface="Calibri"/>
            </a:endParaRPr>
          </a:p>
          <a:p>
            <a:pPr indent="-381000" lvl="0" marL="457200" marR="0" rtl="0" algn="just">
              <a:lnSpc>
                <a:spcPct val="80000"/>
              </a:lnSpc>
              <a:spcBef>
                <a:spcPts val="0"/>
              </a:spcBef>
              <a:spcAft>
                <a:spcPts val="0"/>
              </a:spcAft>
              <a:buSzPts val="2400"/>
              <a:buFont typeface="Calibri"/>
              <a:buChar char="-"/>
            </a:pPr>
            <a:r>
              <a:rPr lang="en-US" sz="2400">
                <a:latin typeface="Calibri"/>
                <a:ea typeface="Calibri"/>
                <a:cs typeface="Calibri"/>
                <a:sym typeface="Calibri"/>
              </a:rPr>
              <a:t>Computer Vision approach</a:t>
            </a:r>
            <a:endParaRPr sz="2400">
              <a:latin typeface="Calibri"/>
              <a:ea typeface="Calibri"/>
              <a:cs typeface="Calibri"/>
              <a:sym typeface="Calibri"/>
            </a:endParaRPr>
          </a:p>
          <a:p>
            <a:pPr indent="0" lvl="0" marL="0" marR="0" rtl="0" algn="just">
              <a:lnSpc>
                <a:spcPct val="80000"/>
              </a:lnSpc>
              <a:spcBef>
                <a:spcPts val="0"/>
              </a:spcBef>
              <a:spcAft>
                <a:spcPts val="0"/>
              </a:spcAft>
              <a:buNone/>
            </a:pPr>
            <a:r>
              <a:t/>
            </a:r>
            <a:endParaRPr sz="2400">
              <a:latin typeface="Calibri"/>
              <a:ea typeface="Calibri"/>
              <a:cs typeface="Calibri"/>
              <a:sym typeface="Calibri"/>
            </a:endParaRPr>
          </a:p>
          <a:p>
            <a:pPr indent="0" lvl="0" marL="0" marR="0" rtl="0" algn="just">
              <a:lnSpc>
                <a:spcPct val="80000"/>
              </a:lnSpc>
              <a:spcBef>
                <a:spcPts val="0"/>
              </a:spcBef>
              <a:spcAft>
                <a:spcPts val="0"/>
              </a:spcAft>
              <a:buNone/>
            </a:pPr>
            <a:r>
              <a:rPr lang="en-US" sz="2400">
                <a:latin typeface="Calibri"/>
                <a:ea typeface="Calibri"/>
                <a:cs typeface="Calibri"/>
                <a:sym typeface="Calibri"/>
              </a:rPr>
              <a:t>However we found a much simpler and more effective strategy.</a:t>
            </a:r>
            <a:endParaRPr sz="24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2117430d795_9_1"/>
          <p:cNvSpPr/>
          <p:nvPr/>
        </p:nvSpPr>
        <p:spPr>
          <a:xfrm>
            <a:off x="0" y="0"/>
            <a:ext cx="12191700" cy="1655400"/>
          </a:xfrm>
          <a:prstGeom prst="rect">
            <a:avLst/>
          </a:prstGeom>
          <a:solidFill>
            <a:srgbClr val="C00000"/>
          </a:solidFill>
          <a:ln cap="flat" cmpd="sng" w="25400">
            <a:solidFill>
              <a:srgbClr val="31538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g2117430d795_9_1"/>
          <p:cNvSpPr txBox="1"/>
          <p:nvPr/>
        </p:nvSpPr>
        <p:spPr>
          <a:xfrm>
            <a:off x="1523880" y="239760"/>
            <a:ext cx="9143700" cy="10290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lang="en-US" sz="4800" strike="noStrike">
                <a:solidFill>
                  <a:srgbClr val="FFFFFF"/>
                </a:solidFill>
                <a:latin typeface="Calibri"/>
                <a:ea typeface="Calibri"/>
                <a:cs typeface="Calibri"/>
                <a:sym typeface="Calibri"/>
              </a:rPr>
              <a:t>Detection – Find the obstacles (1)</a:t>
            </a:r>
            <a:endParaRPr b="0" sz="4800" strike="noStrike">
              <a:solidFill>
                <a:srgbClr val="000000"/>
              </a:solidFill>
              <a:latin typeface="Calibri"/>
              <a:ea typeface="Calibri"/>
              <a:cs typeface="Calibri"/>
              <a:sym typeface="Calibri"/>
            </a:endParaRPr>
          </a:p>
        </p:txBody>
      </p:sp>
      <p:sp>
        <p:nvSpPr>
          <p:cNvPr id="155" name="Google Shape;155;g2117430d795_9_1"/>
          <p:cNvSpPr txBox="1"/>
          <p:nvPr/>
        </p:nvSpPr>
        <p:spPr>
          <a:xfrm>
            <a:off x="263225" y="3069187"/>
            <a:ext cx="5103000" cy="2330400"/>
          </a:xfrm>
          <a:prstGeom prst="rect">
            <a:avLst/>
          </a:prstGeom>
          <a:noFill/>
          <a:ln>
            <a:noFill/>
          </a:ln>
        </p:spPr>
        <p:txBody>
          <a:bodyPr anchorCtr="0" anchor="t" bIns="45700" lIns="91425" spcFirstLastPara="1" rIns="91425" wrap="square" tIns="45700">
            <a:normAutofit/>
          </a:bodyPr>
          <a:lstStyle/>
          <a:p>
            <a:pPr indent="-342720" lvl="0" marL="343080" marR="0" rtl="0" algn="just">
              <a:lnSpc>
                <a:spcPct val="90000"/>
              </a:lnSpc>
              <a:spcBef>
                <a:spcPts val="0"/>
              </a:spcBef>
              <a:spcAft>
                <a:spcPts val="0"/>
              </a:spcAft>
              <a:buClr>
                <a:srgbClr val="000000"/>
              </a:buClr>
              <a:buSzPts val="2400"/>
              <a:buFont typeface="Arial"/>
              <a:buChar char="-"/>
            </a:pPr>
            <a:r>
              <a:rPr lang="en-US" sz="2400">
                <a:latin typeface="Calibri"/>
                <a:ea typeface="Calibri"/>
                <a:cs typeface="Calibri"/>
                <a:sym typeface="Calibri"/>
              </a:rPr>
              <a:t>We cancel out those connected components which does not satisfy our upper and lower limits.</a:t>
            </a:r>
            <a:endParaRPr b="0" sz="2400" strike="noStrike">
              <a:latin typeface="Arial"/>
              <a:ea typeface="Arial"/>
              <a:cs typeface="Arial"/>
              <a:sym typeface="Arial"/>
            </a:endParaRPr>
          </a:p>
          <a:p>
            <a:pPr indent="-342720" lvl="0" marL="343080" marR="0" rtl="0" algn="just">
              <a:lnSpc>
                <a:spcPct val="90000"/>
              </a:lnSpc>
              <a:spcBef>
                <a:spcPts val="1001"/>
              </a:spcBef>
              <a:spcAft>
                <a:spcPts val="0"/>
              </a:spcAft>
              <a:buClr>
                <a:srgbClr val="000000"/>
              </a:buClr>
              <a:buSzPts val="2400"/>
              <a:buFont typeface="Arial"/>
              <a:buChar char="-"/>
            </a:pPr>
            <a:r>
              <a:rPr b="1" lang="en-US" sz="2400" strike="noStrike">
                <a:solidFill>
                  <a:srgbClr val="000000"/>
                </a:solidFill>
                <a:latin typeface="Calibri"/>
                <a:ea typeface="Calibri"/>
                <a:cs typeface="Calibri"/>
                <a:sym typeface="Calibri"/>
              </a:rPr>
              <a:t>Assumption</a:t>
            </a:r>
            <a:r>
              <a:rPr b="0" lang="en-US" sz="2400" strike="noStrike">
                <a:solidFill>
                  <a:srgbClr val="000000"/>
                </a:solidFill>
                <a:latin typeface="Calibri"/>
                <a:ea typeface="Calibri"/>
                <a:cs typeface="Calibri"/>
                <a:sym typeface="Calibri"/>
              </a:rPr>
              <a:t>: </a:t>
            </a:r>
            <a:r>
              <a:rPr lang="en-US" sz="2400">
                <a:latin typeface="Calibri"/>
                <a:ea typeface="Calibri"/>
                <a:cs typeface="Calibri"/>
                <a:sym typeface="Calibri"/>
              </a:rPr>
              <a:t>we know the diameter of the movable obstacle.</a:t>
            </a:r>
            <a:endParaRPr sz="2400">
              <a:latin typeface="Calibri"/>
              <a:ea typeface="Calibri"/>
              <a:cs typeface="Calibri"/>
              <a:sym typeface="Calibri"/>
            </a:endParaRPr>
          </a:p>
        </p:txBody>
      </p:sp>
      <p:pic>
        <p:nvPicPr>
          <p:cNvPr id="156" name="Google Shape;156;g2117430d795_9_1"/>
          <p:cNvPicPr preferRelativeResize="0"/>
          <p:nvPr/>
        </p:nvPicPr>
        <p:blipFill rotWithShape="1">
          <a:blip r:embed="rId3">
            <a:alphaModFix/>
          </a:blip>
          <a:srcRect b="16009" l="62477" r="20524" t="56422"/>
          <a:stretch/>
        </p:blipFill>
        <p:spPr>
          <a:xfrm>
            <a:off x="5917500" y="2317487"/>
            <a:ext cx="5786148" cy="3833824"/>
          </a:xfrm>
          <a:prstGeom prst="rect">
            <a:avLst/>
          </a:prstGeom>
          <a:noFill/>
          <a:ln>
            <a:noFill/>
          </a:ln>
        </p:spPr>
      </p:pic>
      <p:sp>
        <p:nvSpPr>
          <p:cNvPr id="157" name="Google Shape;157;g2117430d795_9_1"/>
          <p:cNvSpPr/>
          <p:nvPr/>
        </p:nvSpPr>
        <p:spPr>
          <a:xfrm rot="-7643919">
            <a:off x="9407152" y="5358301"/>
            <a:ext cx="598165" cy="577072"/>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2117430d795_9_1"/>
          <p:cNvSpPr/>
          <p:nvPr/>
        </p:nvSpPr>
        <p:spPr>
          <a:xfrm rot="3216170">
            <a:off x="8096551" y="5201576"/>
            <a:ext cx="625401" cy="53959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2021-09-10T09:18:01Z</dcterms:created>
  <dc:creator>Edoardo Bastianello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20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22</vt:i4>
  </property>
</Properties>
</file>